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51" r:id="rId2"/>
    <p:sldMasterId id="2147483678" r:id="rId3"/>
    <p:sldMasterId id="2147483654" r:id="rId4"/>
    <p:sldMasterId id="2147483648" r:id="rId5"/>
    <p:sldMasterId id="2147483692" r:id="rId6"/>
  </p:sldMasterIdLst>
  <p:notesMasterIdLst>
    <p:notesMasterId r:id="rId45"/>
  </p:notesMasterIdLst>
  <p:sldIdLst>
    <p:sldId id="334" r:id="rId7"/>
    <p:sldId id="288" r:id="rId8"/>
    <p:sldId id="351" r:id="rId9"/>
    <p:sldId id="344" r:id="rId10"/>
    <p:sldId id="348" r:id="rId11"/>
    <p:sldId id="341" r:id="rId12"/>
    <p:sldId id="340" r:id="rId13"/>
    <p:sldId id="358" r:id="rId14"/>
    <p:sldId id="349" r:id="rId15"/>
    <p:sldId id="291" r:id="rId16"/>
    <p:sldId id="294" r:id="rId17"/>
    <p:sldId id="371" r:id="rId18"/>
    <p:sldId id="292" r:id="rId19"/>
    <p:sldId id="345" r:id="rId20"/>
    <p:sldId id="332" r:id="rId21"/>
    <p:sldId id="362" r:id="rId22"/>
    <p:sldId id="372" r:id="rId23"/>
    <p:sldId id="369" r:id="rId24"/>
    <p:sldId id="315" r:id="rId25"/>
    <p:sldId id="318" r:id="rId26"/>
    <p:sldId id="316" r:id="rId27"/>
    <p:sldId id="313" r:id="rId28"/>
    <p:sldId id="352" r:id="rId29"/>
    <p:sldId id="319" r:id="rId30"/>
    <p:sldId id="364" r:id="rId31"/>
    <p:sldId id="363" r:id="rId32"/>
    <p:sldId id="311" r:id="rId33"/>
    <p:sldId id="320" r:id="rId34"/>
    <p:sldId id="367" r:id="rId35"/>
    <p:sldId id="326" r:id="rId36"/>
    <p:sldId id="327" r:id="rId37"/>
    <p:sldId id="346" r:id="rId38"/>
    <p:sldId id="370" r:id="rId39"/>
    <p:sldId id="281" r:id="rId40"/>
    <p:sldId id="303" r:id="rId41"/>
    <p:sldId id="359" r:id="rId42"/>
    <p:sldId id="267" r:id="rId43"/>
    <p:sldId id="309" r:id="rId4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2AF8C3E5-F413-491B-90AB-1A5FA23A5211}">
          <p14:sldIdLst>
            <p14:sldId id="334"/>
            <p14:sldId id="288"/>
          </p14:sldIdLst>
        </p14:section>
        <p14:section name="Sekcja bez tytułu" id="{68EF05E9-31CC-4DDF-940E-EFD3CFD09BFA}">
          <p14:sldIdLst>
            <p14:sldId id="351"/>
            <p14:sldId id="344"/>
            <p14:sldId id="348"/>
            <p14:sldId id="341"/>
            <p14:sldId id="340"/>
            <p14:sldId id="358"/>
            <p14:sldId id="349"/>
            <p14:sldId id="291"/>
            <p14:sldId id="294"/>
            <p14:sldId id="371"/>
            <p14:sldId id="292"/>
            <p14:sldId id="345"/>
            <p14:sldId id="332"/>
            <p14:sldId id="362"/>
            <p14:sldId id="372"/>
            <p14:sldId id="369"/>
            <p14:sldId id="315"/>
            <p14:sldId id="318"/>
            <p14:sldId id="316"/>
            <p14:sldId id="313"/>
            <p14:sldId id="352"/>
            <p14:sldId id="319"/>
            <p14:sldId id="364"/>
            <p14:sldId id="363"/>
            <p14:sldId id="311"/>
            <p14:sldId id="320"/>
            <p14:sldId id="367"/>
            <p14:sldId id="326"/>
            <p14:sldId id="327"/>
            <p14:sldId id="346"/>
            <p14:sldId id="370"/>
            <p14:sldId id="281"/>
            <p14:sldId id="303"/>
            <p14:sldId id="359"/>
            <p14:sldId id="267"/>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265" autoAdjust="0"/>
  </p:normalViewPr>
  <p:slideViewPr>
    <p:cSldViewPr snapToGrid="0">
      <p:cViewPr varScale="1">
        <p:scale>
          <a:sx n="106" d="100"/>
          <a:sy n="106" d="100"/>
        </p:scale>
        <p:origin x="732" y="9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56776-8CD7-4810-88D8-14665CECE3DC}" type="datetimeFigureOut">
              <a:rPr lang="en-GB" smtClean="0"/>
              <a:t>02/03/2023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91614-2756-4B32-8902-2FE73E57687F}" type="slidenum">
              <a:rPr lang="en-GB" smtClean="0"/>
              <a:t>‹#›</a:t>
            </a:fld>
            <a:endParaRPr lang="en-GB"/>
          </a:p>
        </p:txBody>
      </p:sp>
    </p:spTree>
    <p:extLst>
      <p:ext uri="{BB962C8B-B14F-4D97-AF65-F5344CB8AC3E}">
        <p14:creationId xmlns:p14="http://schemas.microsoft.com/office/powerpoint/2010/main" val="3162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a:t>
            </a:r>
            <a:r>
              <a:rPr lang="pl-PL" baseline="0" dirty="0"/>
              <a:t> central</a:t>
            </a:r>
            <a:r>
              <a:rPr lang="pl-PL" dirty="0"/>
              <a:t> component of the war </a:t>
            </a:r>
            <a:r>
              <a:rPr lang="pl-PL" dirty="0" err="1"/>
              <a:t>being</a:t>
            </a:r>
            <a:r>
              <a:rPr lang="pl-PL" dirty="0"/>
              <a:t> </a:t>
            </a:r>
            <a:r>
              <a:rPr lang="pl-PL" dirty="0" err="1"/>
              <a:t>waged</a:t>
            </a:r>
            <a:r>
              <a:rPr lang="pl-PL" dirty="0"/>
              <a:t> </a:t>
            </a:r>
            <a:r>
              <a:rPr lang="pl-PL" dirty="0" err="1"/>
              <a:t>against</a:t>
            </a:r>
            <a:r>
              <a:rPr lang="pl-PL" dirty="0"/>
              <a:t> </a:t>
            </a:r>
            <a:r>
              <a:rPr lang="pl-PL" dirty="0" err="1"/>
              <a:t>us</a:t>
            </a:r>
            <a:endParaRPr lang="pl-PL" dirty="0"/>
          </a:p>
        </p:txBody>
      </p:sp>
      <p:sp>
        <p:nvSpPr>
          <p:cNvPr id="4" name="Symbol zastępczy numeru slajdu 3"/>
          <p:cNvSpPr>
            <a:spLocks noGrp="1"/>
          </p:cNvSpPr>
          <p:nvPr>
            <p:ph type="sldNum" sz="quarter" idx="10"/>
          </p:nvPr>
        </p:nvSpPr>
        <p:spPr/>
        <p:txBody>
          <a:bodyPr/>
          <a:lstStyle/>
          <a:p>
            <a:fld id="{6AF91614-2756-4B32-8902-2FE73E57687F}" type="slidenum">
              <a:rPr lang="en-GB" smtClean="0"/>
              <a:t>1</a:t>
            </a:fld>
            <a:endParaRPr lang="en-GB"/>
          </a:p>
        </p:txBody>
      </p:sp>
    </p:spTree>
    <p:extLst>
      <p:ext uri="{BB962C8B-B14F-4D97-AF65-F5344CB8AC3E}">
        <p14:creationId xmlns:p14="http://schemas.microsoft.com/office/powerpoint/2010/main" val="2673417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a:t>
            </a:r>
            <a:r>
              <a:rPr lang="pl-PL" baseline="0" dirty="0"/>
              <a:t> top-</a:t>
            </a:r>
            <a:r>
              <a:rPr lang="pl-PL" baseline="0" dirty="0" err="1"/>
              <a:t>level</a:t>
            </a:r>
            <a:r>
              <a:rPr lang="pl-PL" baseline="0" dirty="0"/>
              <a:t> </a:t>
            </a:r>
            <a:r>
              <a:rPr lang="pl-PL" baseline="0" dirty="0" err="1"/>
              <a:t>sociologist</a:t>
            </a:r>
            <a:r>
              <a:rPr lang="pl-PL" baseline="0" dirty="0"/>
              <a:t> </a:t>
            </a:r>
            <a:r>
              <a:rPr lang="pl-PL" baseline="0" dirty="0" err="1"/>
              <a:t>conducts</a:t>
            </a:r>
            <a:r>
              <a:rPr lang="pl-PL" baseline="0" dirty="0"/>
              <a:t> </a:t>
            </a:r>
            <a:r>
              <a:rPr lang="pl-PL" baseline="0" dirty="0" err="1"/>
              <a:t>research</a:t>
            </a:r>
            <a:r>
              <a:rPr lang="pl-PL" baseline="0" dirty="0"/>
              <a:t> </a:t>
            </a:r>
            <a:r>
              <a:rPr lang="pl-PL" baseline="0" dirty="0" err="1"/>
              <a:t>into</a:t>
            </a:r>
            <a:r>
              <a:rPr lang="pl-PL" baseline="0" dirty="0"/>
              <a:t> the </a:t>
            </a:r>
            <a:r>
              <a:rPr lang="pl-PL" baseline="0" dirty="0" err="1"/>
              <a:t>effects</a:t>
            </a:r>
            <a:r>
              <a:rPr lang="pl-PL" baseline="0" dirty="0"/>
              <a:t> of high </a:t>
            </a:r>
            <a:r>
              <a:rPr lang="pl-PL" baseline="0" dirty="0" err="1"/>
              <a:t>levels</a:t>
            </a:r>
            <a:r>
              <a:rPr lang="pl-PL" baseline="0" dirty="0"/>
              <a:t> of </a:t>
            </a:r>
            <a:r>
              <a:rPr lang="pl-PL" baseline="0" dirty="0" err="1"/>
              <a:t>cultural</a:t>
            </a:r>
            <a:r>
              <a:rPr lang="pl-PL" baseline="0" dirty="0"/>
              <a:t> </a:t>
            </a:r>
            <a:r>
              <a:rPr lang="pl-PL" baseline="0" dirty="0" err="1"/>
              <a:t>diversity</a:t>
            </a:r>
            <a:r>
              <a:rPr lang="pl-PL" baseline="0" dirty="0"/>
              <a:t> in </a:t>
            </a:r>
            <a:r>
              <a:rPr lang="pl-PL" baseline="0" dirty="0" err="1"/>
              <a:t>neighbourhoods</a:t>
            </a:r>
            <a:r>
              <a:rPr lang="pl-PL" baseline="0" dirty="0"/>
              <a:t> on </a:t>
            </a:r>
            <a:r>
              <a:rPr lang="pl-PL" baseline="0" dirty="0" err="1"/>
              <a:t>social</a:t>
            </a:r>
            <a:r>
              <a:rPr lang="pl-PL" baseline="0" dirty="0"/>
              <a:t> trust and </a:t>
            </a:r>
            <a:r>
              <a:rPr lang="pl-PL" baseline="0" dirty="0" err="1"/>
              <a:t>solidarity</a:t>
            </a:r>
            <a:r>
              <a:rPr lang="pl-PL" baseline="0" dirty="0"/>
              <a:t> in the US. The </a:t>
            </a:r>
            <a:r>
              <a:rPr lang="pl-PL" baseline="0" dirty="0" err="1"/>
              <a:t>results</a:t>
            </a:r>
            <a:r>
              <a:rPr lang="pl-PL" baseline="0" dirty="0"/>
              <a:t> </a:t>
            </a:r>
            <a:r>
              <a:rPr lang="pl-PL" baseline="0" dirty="0" err="1"/>
              <a:t>disturb</a:t>
            </a:r>
            <a:r>
              <a:rPr lang="pl-PL" baseline="0" dirty="0"/>
              <a:t> </a:t>
            </a:r>
            <a:r>
              <a:rPr lang="pl-PL" baseline="0" dirty="0" err="1"/>
              <a:t>him</a:t>
            </a:r>
            <a:r>
              <a:rPr lang="pl-PL" baseline="0" dirty="0"/>
              <a:t>.</a:t>
            </a:r>
            <a:endParaRPr lang="pl-PL" dirty="0"/>
          </a:p>
        </p:txBody>
      </p:sp>
      <p:sp>
        <p:nvSpPr>
          <p:cNvPr id="4" name="Symbol zastępczy numeru slajdu 3"/>
          <p:cNvSpPr>
            <a:spLocks noGrp="1"/>
          </p:cNvSpPr>
          <p:nvPr>
            <p:ph type="sldNum" sz="quarter" idx="5"/>
          </p:nvPr>
        </p:nvSpPr>
        <p:spPr/>
        <p:txBody>
          <a:bodyPr/>
          <a:lstStyle/>
          <a:p>
            <a:fld id="{6AF91614-2756-4B32-8902-2FE73E57687F}" type="slidenum">
              <a:rPr lang="en-GB" smtClean="0"/>
              <a:t>22</a:t>
            </a:fld>
            <a:endParaRPr lang="en-GB"/>
          </a:p>
        </p:txBody>
      </p:sp>
    </p:spTree>
    <p:extLst>
      <p:ext uri="{BB962C8B-B14F-4D97-AF65-F5344CB8AC3E}">
        <p14:creationId xmlns:p14="http://schemas.microsoft.com/office/powerpoint/2010/main" val="3872753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Not</a:t>
            </a:r>
            <a:r>
              <a:rPr lang="pl-PL" baseline="0" dirty="0"/>
              <a:t> a </a:t>
            </a:r>
            <a:r>
              <a:rPr lang="pl-PL" baseline="0" dirty="0" err="1"/>
              <a:t>treaty</a:t>
            </a:r>
            <a:r>
              <a:rPr lang="pl-PL" baseline="0" dirty="0"/>
              <a:t> but a set of non-</a:t>
            </a:r>
            <a:r>
              <a:rPr lang="pl-PL" baseline="0" dirty="0" err="1"/>
              <a:t>binding</a:t>
            </a:r>
            <a:r>
              <a:rPr lang="pl-PL" baseline="0" dirty="0"/>
              <a:t> </a:t>
            </a:r>
            <a:r>
              <a:rPr lang="pl-PL" baseline="0" dirty="0" err="1"/>
              <a:t>agreements</a:t>
            </a:r>
            <a:r>
              <a:rPr lang="pl-PL" baseline="0" dirty="0"/>
              <a:t>. </a:t>
            </a:r>
            <a:r>
              <a:rPr lang="pl-PL" baseline="0" dirty="0" err="1"/>
              <a:t>Countries</a:t>
            </a:r>
            <a:r>
              <a:rPr lang="pl-PL" baseline="0" dirty="0"/>
              <a:t> </a:t>
            </a:r>
            <a:r>
              <a:rPr lang="pl-PL" baseline="0" dirty="0" err="1"/>
              <a:t>observing</a:t>
            </a:r>
            <a:r>
              <a:rPr lang="pl-PL" baseline="0" dirty="0"/>
              <a:t> the </a:t>
            </a:r>
            <a:r>
              <a:rPr lang="pl-PL" baseline="0" dirty="0" err="1"/>
              <a:t>spirit</a:t>
            </a:r>
            <a:r>
              <a:rPr lang="pl-PL" baseline="0" dirty="0"/>
              <a:t> of the compact </a:t>
            </a:r>
            <a:r>
              <a:rPr lang="pl-PL" baseline="0" dirty="0" err="1"/>
              <a:t>must</a:t>
            </a:r>
            <a:r>
              <a:rPr lang="pl-PL" baseline="0" dirty="0"/>
              <a:t> </a:t>
            </a:r>
            <a:r>
              <a:rPr lang="pl-PL" baseline="0" dirty="0" err="1"/>
              <a:t>now</a:t>
            </a:r>
            <a:r>
              <a:rPr lang="pl-PL" baseline="0" dirty="0"/>
              <a:t> </a:t>
            </a:r>
            <a:r>
              <a:rPr lang="pl-PL" baseline="0" dirty="0" err="1"/>
              <a:t>take</a:t>
            </a:r>
            <a:r>
              <a:rPr lang="pl-PL" baseline="0" dirty="0"/>
              <a:t> in and </a:t>
            </a:r>
            <a:r>
              <a:rPr lang="pl-PL" baseline="0" dirty="0" err="1"/>
              <a:t>process</a:t>
            </a:r>
            <a:r>
              <a:rPr lang="pl-PL" baseline="0" dirty="0"/>
              <a:t> </a:t>
            </a:r>
            <a:r>
              <a:rPr lang="pl-PL" baseline="0" dirty="0" err="1"/>
              <a:t>all</a:t>
            </a:r>
            <a:r>
              <a:rPr lang="pl-PL" baseline="0" dirty="0"/>
              <a:t> </a:t>
            </a:r>
            <a:r>
              <a:rPr lang="pl-PL" baseline="0" dirty="0" err="1"/>
              <a:t>persons</a:t>
            </a:r>
            <a:r>
              <a:rPr lang="pl-PL" baseline="0" dirty="0"/>
              <a:t> </a:t>
            </a:r>
            <a:r>
              <a:rPr lang="pl-PL" baseline="0" dirty="0" err="1"/>
              <a:t>presenting</a:t>
            </a:r>
            <a:r>
              <a:rPr lang="pl-PL" baseline="0" dirty="0"/>
              <a:t> </a:t>
            </a:r>
            <a:r>
              <a:rPr lang="pl-PL" baseline="0" dirty="0" err="1"/>
              <a:t>themselves</a:t>
            </a:r>
            <a:r>
              <a:rPr lang="pl-PL" baseline="0" dirty="0"/>
              <a:t> </a:t>
            </a:r>
            <a:r>
              <a:rPr lang="pl-PL" baseline="0" dirty="0" err="1"/>
              <a:t>at</a:t>
            </a:r>
            <a:r>
              <a:rPr lang="pl-PL" baseline="0" dirty="0"/>
              <a:t> a </a:t>
            </a:r>
            <a:r>
              <a:rPr lang="pl-PL" baseline="0" dirty="0" err="1"/>
              <a:t>border</a:t>
            </a:r>
            <a:r>
              <a:rPr lang="pl-PL" baseline="0" dirty="0"/>
              <a:t> as </a:t>
            </a:r>
            <a:r>
              <a:rPr lang="pl-PL" baseline="0" dirty="0" err="1"/>
              <a:t>refugees</a:t>
            </a:r>
            <a:r>
              <a:rPr lang="pl-PL" baseline="0" dirty="0"/>
              <a:t>. Most of the </a:t>
            </a:r>
            <a:r>
              <a:rPr lang="pl-PL" baseline="0" dirty="0" err="1"/>
              <a:t>countries</a:t>
            </a:r>
            <a:r>
              <a:rPr lang="pl-PL" baseline="0" dirty="0"/>
              <a:t> in the </a:t>
            </a:r>
            <a:r>
              <a:rPr lang="pl-PL" baseline="0" dirty="0" err="1"/>
              <a:t>world</a:t>
            </a:r>
            <a:r>
              <a:rPr lang="pl-PL" baseline="0" dirty="0"/>
              <a:t> </a:t>
            </a:r>
            <a:r>
              <a:rPr lang="pl-PL" baseline="0" dirty="0" err="1"/>
              <a:t>signed</a:t>
            </a:r>
            <a:r>
              <a:rPr lang="pl-PL" baseline="0" dirty="0"/>
              <a:t> the compact. 5 </a:t>
            </a:r>
            <a:r>
              <a:rPr lang="pl-PL" baseline="0" dirty="0" err="1"/>
              <a:t>did</a:t>
            </a:r>
            <a:r>
              <a:rPr lang="pl-PL" baseline="0" dirty="0"/>
              <a:t> not: Poland, US (</a:t>
            </a:r>
            <a:r>
              <a:rPr lang="pl-PL" baseline="0" dirty="0" err="1"/>
              <a:t>under</a:t>
            </a:r>
            <a:r>
              <a:rPr lang="pl-PL" baseline="0" dirty="0"/>
              <a:t> </a:t>
            </a:r>
            <a:r>
              <a:rPr lang="pl-PL" baseline="0" dirty="0" err="1"/>
              <a:t>Trump</a:t>
            </a:r>
            <a:r>
              <a:rPr lang="pl-PL" baseline="0" dirty="0"/>
              <a:t>), </a:t>
            </a:r>
            <a:r>
              <a:rPr lang="pl-PL" baseline="0" dirty="0" err="1"/>
              <a:t>Hungary</a:t>
            </a:r>
            <a:r>
              <a:rPr lang="pl-PL" baseline="0" dirty="0"/>
              <a:t>, Czech Republic, </a:t>
            </a:r>
            <a:r>
              <a:rPr lang="pl-PL" baseline="0" dirty="0" err="1"/>
              <a:t>Israel</a:t>
            </a:r>
            <a:r>
              <a:rPr lang="pl-PL" baseline="0" dirty="0"/>
              <a:t>. 11 </a:t>
            </a:r>
            <a:r>
              <a:rPr lang="pl-PL" baseline="0" dirty="0" err="1"/>
              <a:t>others</a:t>
            </a:r>
            <a:r>
              <a:rPr lang="pl-PL" baseline="0" dirty="0"/>
              <a:t> </a:t>
            </a:r>
            <a:r>
              <a:rPr lang="pl-PL" baseline="0" dirty="0" err="1"/>
              <a:t>abstained</a:t>
            </a:r>
            <a:r>
              <a:rPr lang="pl-PL" baseline="0" dirty="0"/>
              <a:t>.  </a:t>
            </a:r>
            <a:endParaRPr lang="pl-PL" dirty="0"/>
          </a:p>
        </p:txBody>
      </p:sp>
      <p:sp>
        <p:nvSpPr>
          <p:cNvPr id="4" name="Symbol zastępczy numeru slajdu 3"/>
          <p:cNvSpPr>
            <a:spLocks noGrp="1"/>
          </p:cNvSpPr>
          <p:nvPr>
            <p:ph type="sldNum" sz="quarter" idx="10"/>
          </p:nvPr>
        </p:nvSpPr>
        <p:spPr/>
        <p:txBody>
          <a:bodyPr/>
          <a:lstStyle/>
          <a:p>
            <a:fld id="{6AF91614-2756-4B32-8902-2FE73E57687F}" type="slidenum">
              <a:rPr lang="en-GB" smtClean="0"/>
              <a:t>27</a:t>
            </a:fld>
            <a:endParaRPr lang="en-GB"/>
          </a:p>
        </p:txBody>
      </p:sp>
    </p:spTree>
    <p:extLst>
      <p:ext uri="{BB962C8B-B14F-4D97-AF65-F5344CB8AC3E}">
        <p14:creationId xmlns:p14="http://schemas.microsoft.com/office/powerpoint/2010/main" val="1389429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 </a:t>
            </a:r>
            <a:r>
              <a:rPr lang="pl-PL" dirty="0" err="1"/>
              <a:t>manifesto</a:t>
            </a:r>
            <a:r>
              <a:rPr lang="pl-PL" dirty="0"/>
              <a:t>. </a:t>
            </a:r>
            <a:r>
              <a:rPr lang="pl-PL" dirty="0" err="1"/>
              <a:t>Gender</a:t>
            </a:r>
            <a:r>
              <a:rPr lang="pl-PL" dirty="0"/>
              <a:t> and </a:t>
            </a:r>
            <a:r>
              <a:rPr lang="pl-PL" dirty="0" err="1"/>
              <a:t>human</a:t>
            </a:r>
            <a:r>
              <a:rPr lang="pl-PL" dirty="0"/>
              <a:t> </a:t>
            </a:r>
            <a:r>
              <a:rPr lang="pl-PL" dirty="0" err="1"/>
              <a:t>have</a:t>
            </a:r>
            <a:r>
              <a:rPr lang="pl-PL" dirty="0"/>
              <a:t> no </a:t>
            </a:r>
            <a:r>
              <a:rPr lang="pl-PL" dirty="0" err="1"/>
              <a:t>material</a:t>
            </a:r>
            <a:r>
              <a:rPr lang="pl-PL" dirty="0"/>
              <a:t> </a:t>
            </a:r>
            <a:r>
              <a:rPr lang="pl-PL" dirty="0" err="1"/>
              <a:t>or</a:t>
            </a:r>
            <a:r>
              <a:rPr lang="pl-PL" dirty="0"/>
              <a:t> </a:t>
            </a:r>
            <a:r>
              <a:rPr lang="pl-PL" dirty="0" err="1"/>
              <a:t>biological</a:t>
            </a:r>
            <a:r>
              <a:rPr lang="pl-PL" dirty="0"/>
              <a:t> </a:t>
            </a:r>
            <a:r>
              <a:rPr lang="pl-PL" dirty="0" err="1"/>
              <a:t>foundations</a:t>
            </a:r>
            <a:r>
              <a:rPr lang="pl-PL" dirty="0"/>
              <a:t>.; </a:t>
            </a:r>
            <a:r>
              <a:rPr lang="pl-PL" dirty="0" err="1"/>
              <a:t>Upload</a:t>
            </a:r>
            <a:r>
              <a:rPr lang="pl-PL" dirty="0"/>
              <a:t> </a:t>
            </a:r>
            <a:r>
              <a:rPr lang="pl-PL" dirty="0" err="1"/>
              <a:t>your</a:t>
            </a:r>
            <a:r>
              <a:rPr lang="pl-PL" dirty="0"/>
              <a:t> </a:t>
            </a:r>
            <a:r>
              <a:rPr lang="pl-PL" dirty="0" err="1"/>
              <a:t>brain</a:t>
            </a:r>
            <a:r>
              <a:rPr lang="pl-PL" dirty="0"/>
              <a:t> to the </a:t>
            </a:r>
            <a:r>
              <a:rPr lang="pl-PL" dirty="0" err="1"/>
              <a:t>cloud</a:t>
            </a:r>
            <a:r>
              <a:rPr lang="pl-PL" dirty="0"/>
              <a:t> (</a:t>
            </a:r>
            <a:r>
              <a:rPr lang="pl-PL" dirty="0" err="1"/>
              <a:t>impossible</a:t>
            </a:r>
            <a:r>
              <a:rPr lang="pl-PL" dirty="0"/>
              <a:t>, </a:t>
            </a:r>
            <a:r>
              <a:rPr lang="pl-PL" dirty="0" err="1"/>
              <a:t>so</a:t>
            </a:r>
            <a:r>
              <a:rPr lang="pl-PL" dirty="0"/>
              <a:t> </a:t>
            </a:r>
            <a:r>
              <a:rPr lang="pl-PL" dirty="0" err="1"/>
              <a:t>this</a:t>
            </a:r>
            <a:r>
              <a:rPr lang="pl-PL" dirty="0"/>
              <a:t> </a:t>
            </a:r>
            <a:r>
              <a:rPr lang="pl-PL" dirty="0" err="1"/>
              <a:t>is</a:t>
            </a:r>
            <a:r>
              <a:rPr lang="pl-PL" dirty="0"/>
              <a:t> </a:t>
            </a:r>
            <a:r>
              <a:rPr lang="pl-PL" dirty="0" err="1"/>
              <a:t>really</a:t>
            </a:r>
            <a:r>
              <a:rPr lang="pl-PL" dirty="0"/>
              <a:t> propaganda with no real science </a:t>
            </a:r>
            <a:r>
              <a:rPr lang="pl-PL" dirty="0" err="1"/>
              <a:t>behind</a:t>
            </a:r>
            <a:r>
              <a:rPr lang="pl-PL" dirty="0"/>
              <a:t> </a:t>
            </a:r>
            <a:r>
              <a:rPr lang="pl-PL" dirty="0" err="1"/>
              <a:t>it</a:t>
            </a:r>
            <a:r>
              <a:rPr lang="pl-PL" dirty="0"/>
              <a:t>)</a:t>
            </a:r>
          </a:p>
          <a:p>
            <a:r>
              <a:rPr lang="pl-PL" dirty="0"/>
              <a:t>No (</a:t>
            </a:r>
            <a:r>
              <a:rPr lang="pl-PL" dirty="0" err="1"/>
              <a:t>religious</a:t>
            </a:r>
            <a:r>
              <a:rPr lang="pl-PL" dirty="0"/>
              <a:t> </a:t>
            </a:r>
            <a:r>
              <a:rPr lang="pl-PL" dirty="0" err="1"/>
              <a:t>or</a:t>
            </a:r>
            <a:r>
              <a:rPr lang="pl-PL" dirty="0"/>
              <a:t> </a:t>
            </a:r>
            <a:r>
              <a:rPr lang="pl-PL" dirty="0" err="1"/>
              <a:t>ethical</a:t>
            </a:r>
            <a:r>
              <a:rPr lang="pl-PL" dirty="0"/>
              <a:t>) </a:t>
            </a:r>
            <a:r>
              <a:rPr lang="pl-PL" dirty="0" err="1"/>
              <a:t>constraints</a:t>
            </a:r>
            <a:r>
              <a:rPr lang="pl-PL" dirty="0"/>
              <a:t> on </a:t>
            </a:r>
            <a:r>
              <a:rPr lang="pl-PL" dirty="0" err="1"/>
              <a:t>human</a:t>
            </a:r>
            <a:r>
              <a:rPr lang="pl-PL" dirty="0"/>
              <a:t> </a:t>
            </a:r>
            <a:r>
              <a:rPr lang="pl-PL" dirty="0" err="1"/>
              <a:t>wilfulness</a:t>
            </a:r>
            <a:endParaRPr lang="pl-PL" dirty="0"/>
          </a:p>
          <a:p>
            <a:r>
              <a:rPr lang="pl-PL" dirty="0"/>
              <a:t>A </a:t>
            </a:r>
            <a:r>
              <a:rPr lang="pl-PL" dirty="0" err="1"/>
              <a:t>metaphysical</a:t>
            </a:r>
            <a:r>
              <a:rPr lang="pl-PL" dirty="0"/>
              <a:t> </a:t>
            </a:r>
            <a:r>
              <a:rPr lang="pl-PL" dirty="0" err="1"/>
              <a:t>rebellion</a:t>
            </a:r>
            <a:r>
              <a:rPr lang="pl-PL" dirty="0"/>
              <a:t>, </a:t>
            </a:r>
            <a:r>
              <a:rPr lang="pl-PL" dirty="0" err="1"/>
              <a:t>against</a:t>
            </a:r>
            <a:r>
              <a:rPr lang="pl-PL" dirty="0"/>
              <a:t> </a:t>
            </a:r>
            <a:r>
              <a:rPr lang="pl-PL" dirty="0" err="1"/>
              <a:t>God</a:t>
            </a:r>
            <a:r>
              <a:rPr lang="pl-PL" dirty="0"/>
              <a:t> and </a:t>
            </a:r>
            <a:r>
              <a:rPr lang="pl-PL" dirty="0" err="1"/>
              <a:t>material</a:t>
            </a:r>
            <a:r>
              <a:rPr lang="pl-PL" dirty="0"/>
              <a:t> </a:t>
            </a:r>
            <a:r>
              <a:rPr lang="pl-PL" dirty="0" err="1"/>
              <a:t>reality</a:t>
            </a:r>
            <a:r>
              <a:rPr lang="pl-PL" dirty="0"/>
              <a:t>? Big </a:t>
            </a:r>
            <a:r>
              <a:rPr lang="pl-PL" dirty="0" err="1"/>
              <a:t>money</a:t>
            </a:r>
            <a:r>
              <a:rPr lang="pl-PL" dirty="0"/>
              <a:t> and </a:t>
            </a:r>
            <a:r>
              <a:rPr lang="pl-PL" dirty="0" err="1"/>
              <a:t>coming</a:t>
            </a:r>
            <a:r>
              <a:rPr lang="pl-PL" dirty="0"/>
              <a:t> </a:t>
            </a:r>
            <a:r>
              <a:rPr lang="pl-PL" dirty="0" err="1"/>
              <a:t>markets</a:t>
            </a:r>
            <a:r>
              <a:rPr lang="pl-PL" dirty="0"/>
              <a:t>.</a:t>
            </a:r>
          </a:p>
          <a:p>
            <a:endParaRPr lang="pl-PL" dirty="0"/>
          </a:p>
        </p:txBody>
      </p:sp>
      <p:sp>
        <p:nvSpPr>
          <p:cNvPr id="4" name="Symbol zastępczy numeru slajdu 3"/>
          <p:cNvSpPr>
            <a:spLocks noGrp="1"/>
          </p:cNvSpPr>
          <p:nvPr>
            <p:ph type="sldNum" sz="quarter" idx="5"/>
          </p:nvPr>
        </p:nvSpPr>
        <p:spPr/>
        <p:txBody>
          <a:bodyPr/>
          <a:lstStyle/>
          <a:p>
            <a:fld id="{6AF91614-2756-4B32-8902-2FE73E57687F}" type="slidenum">
              <a:rPr lang="en-GB" smtClean="0"/>
              <a:t>35</a:t>
            </a:fld>
            <a:endParaRPr lang="en-GB"/>
          </a:p>
        </p:txBody>
      </p:sp>
    </p:spTree>
    <p:extLst>
      <p:ext uri="{BB962C8B-B14F-4D97-AF65-F5344CB8AC3E}">
        <p14:creationId xmlns:p14="http://schemas.microsoft.com/office/powerpoint/2010/main" val="114055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Algorythmic</a:t>
            </a:r>
            <a:r>
              <a:rPr lang="pl-PL" dirty="0"/>
              <a:t> management.</a:t>
            </a:r>
          </a:p>
        </p:txBody>
      </p:sp>
      <p:sp>
        <p:nvSpPr>
          <p:cNvPr id="4" name="Symbol zastępczy numeru slajdu 3"/>
          <p:cNvSpPr>
            <a:spLocks noGrp="1"/>
          </p:cNvSpPr>
          <p:nvPr>
            <p:ph type="sldNum" sz="quarter" idx="5"/>
          </p:nvPr>
        </p:nvSpPr>
        <p:spPr/>
        <p:txBody>
          <a:bodyPr/>
          <a:lstStyle/>
          <a:p>
            <a:fld id="{6AF91614-2756-4B32-8902-2FE73E57687F}" type="slidenum">
              <a:rPr lang="en-GB" smtClean="0"/>
              <a:t>5</a:t>
            </a:fld>
            <a:endParaRPr lang="en-GB"/>
          </a:p>
        </p:txBody>
      </p:sp>
    </p:spTree>
    <p:extLst>
      <p:ext uri="{BB962C8B-B14F-4D97-AF65-F5344CB8AC3E}">
        <p14:creationId xmlns:p14="http://schemas.microsoft.com/office/powerpoint/2010/main" val="121011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for </a:t>
            </a:r>
            <a:r>
              <a:rPr lang="pl-PL" dirty="0" err="1"/>
              <a:t>social</a:t>
            </a:r>
            <a:r>
              <a:rPr lang="pl-PL" dirty="0"/>
              <a:t> and </a:t>
            </a:r>
            <a:r>
              <a:rPr lang="pl-PL" dirty="0" err="1"/>
              <a:t>economic</a:t>
            </a:r>
            <a:r>
              <a:rPr lang="pl-PL" dirty="0"/>
              <a:t>  </a:t>
            </a:r>
            <a:r>
              <a:rPr lang="pl-PL" dirty="0" err="1"/>
              <a:t>control</a:t>
            </a:r>
            <a:r>
              <a:rPr lang="pl-PL" dirty="0"/>
              <a:t> </a:t>
            </a:r>
          </a:p>
        </p:txBody>
      </p:sp>
      <p:sp>
        <p:nvSpPr>
          <p:cNvPr id="4" name="Symbol zastępczy numeru slajdu 3"/>
          <p:cNvSpPr>
            <a:spLocks noGrp="1"/>
          </p:cNvSpPr>
          <p:nvPr>
            <p:ph type="sldNum" sz="quarter" idx="5"/>
          </p:nvPr>
        </p:nvSpPr>
        <p:spPr/>
        <p:txBody>
          <a:bodyPr/>
          <a:lstStyle/>
          <a:p>
            <a:fld id="{6AF91614-2756-4B32-8902-2FE73E57687F}" type="slidenum">
              <a:rPr lang="en-GB" smtClean="0"/>
              <a:t>6</a:t>
            </a:fld>
            <a:endParaRPr lang="en-GB"/>
          </a:p>
        </p:txBody>
      </p:sp>
    </p:spTree>
    <p:extLst>
      <p:ext uri="{BB962C8B-B14F-4D97-AF65-F5344CB8AC3E}">
        <p14:creationId xmlns:p14="http://schemas.microsoft.com/office/powerpoint/2010/main" val="334812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TC, </a:t>
            </a:r>
            <a:r>
              <a:rPr lang="pl-PL" dirty="0" err="1"/>
              <a:t>surveillance</a:t>
            </a:r>
            <a:r>
              <a:rPr lang="pl-PL" dirty="0"/>
              <a:t> and techno-management </a:t>
            </a:r>
            <a:r>
              <a:rPr lang="pl-PL" dirty="0" err="1"/>
              <a:t>will</a:t>
            </a:r>
            <a:r>
              <a:rPr lang="pl-PL" dirty="0"/>
              <a:t> </a:t>
            </a:r>
            <a:r>
              <a:rPr lang="pl-PL" dirty="0" err="1"/>
              <a:t>soon</a:t>
            </a:r>
            <a:r>
              <a:rPr lang="pl-PL" dirty="0"/>
              <a:t> be </a:t>
            </a:r>
            <a:r>
              <a:rPr lang="pl-PL" dirty="0" err="1"/>
              <a:t>possible</a:t>
            </a:r>
            <a:r>
              <a:rPr lang="pl-PL" dirty="0"/>
              <a:t>. </a:t>
            </a:r>
          </a:p>
          <a:p>
            <a:r>
              <a:rPr lang="pl-PL" dirty="0"/>
              <a:t>UN Rio 92.</a:t>
            </a:r>
          </a:p>
        </p:txBody>
      </p:sp>
      <p:sp>
        <p:nvSpPr>
          <p:cNvPr id="4" name="Symbol zastępczy numeru slajdu 3"/>
          <p:cNvSpPr>
            <a:spLocks noGrp="1"/>
          </p:cNvSpPr>
          <p:nvPr>
            <p:ph type="sldNum" sz="quarter" idx="5"/>
          </p:nvPr>
        </p:nvSpPr>
        <p:spPr/>
        <p:txBody>
          <a:bodyPr/>
          <a:lstStyle/>
          <a:p>
            <a:fld id="{6AF91614-2756-4B32-8902-2FE73E57687F}" type="slidenum">
              <a:rPr lang="en-GB" smtClean="0"/>
              <a:t>7</a:t>
            </a:fld>
            <a:endParaRPr lang="en-GB"/>
          </a:p>
        </p:txBody>
      </p:sp>
    </p:spTree>
    <p:extLst>
      <p:ext uri="{BB962C8B-B14F-4D97-AF65-F5344CB8AC3E}">
        <p14:creationId xmlns:p14="http://schemas.microsoft.com/office/powerpoint/2010/main" val="350691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 </a:t>
            </a:r>
            <a:r>
              <a:rPr lang="pl-PL" dirty="0" err="1"/>
              <a:t>strategy</a:t>
            </a:r>
            <a:r>
              <a:rPr lang="pl-PL" dirty="0"/>
              <a:t> </a:t>
            </a:r>
            <a:r>
              <a:rPr lang="pl-PL" dirty="0" err="1"/>
              <a:t>fir</a:t>
            </a:r>
            <a:r>
              <a:rPr lang="pl-PL" dirty="0"/>
              <a:t> </a:t>
            </a:r>
            <a:r>
              <a:rPr lang="pl-PL" dirty="0" err="1"/>
              <a:t>trying</a:t>
            </a:r>
            <a:r>
              <a:rPr lang="pl-PL" dirty="0"/>
              <a:t> to </a:t>
            </a:r>
            <a:r>
              <a:rPr lang="pl-PL" dirty="0" err="1"/>
              <a:t>move</a:t>
            </a:r>
            <a:r>
              <a:rPr lang="pl-PL" dirty="0"/>
              <a:t> </a:t>
            </a:r>
            <a:r>
              <a:rPr lang="pl-PL" dirty="0" err="1"/>
              <a:t>us</a:t>
            </a:r>
            <a:r>
              <a:rPr lang="pl-PL" dirty="0"/>
              <a:t> </a:t>
            </a:r>
            <a:r>
              <a:rPr lang="pl-PL" dirty="0" err="1"/>
              <a:t>into</a:t>
            </a:r>
            <a:r>
              <a:rPr lang="pl-PL" dirty="0"/>
              <a:t> the </a:t>
            </a:r>
            <a:r>
              <a:rPr lang="pl-PL" dirty="0" err="1"/>
              <a:t>Technocracy</a:t>
            </a:r>
            <a:endParaRPr lang="pl-PL" dirty="0"/>
          </a:p>
        </p:txBody>
      </p:sp>
      <p:sp>
        <p:nvSpPr>
          <p:cNvPr id="4" name="Symbol zastępczy numeru slajdu 3"/>
          <p:cNvSpPr>
            <a:spLocks noGrp="1"/>
          </p:cNvSpPr>
          <p:nvPr>
            <p:ph type="sldNum" sz="quarter" idx="5"/>
          </p:nvPr>
        </p:nvSpPr>
        <p:spPr/>
        <p:txBody>
          <a:bodyPr/>
          <a:lstStyle/>
          <a:p>
            <a:fld id="{6AF91614-2756-4B32-8902-2FE73E57687F}" type="slidenum">
              <a:rPr lang="en-GB" smtClean="0"/>
              <a:t>9</a:t>
            </a:fld>
            <a:endParaRPr lang="en-GB"/>
          </a:p>
        </p:txBody>
      </p:sp>
    </p:spTree>
    <p:extLst>
      <p:ext uri="{BB962C8B-B14F-4D97-AF65-F5344CB8AC3E}">
        <p14:creationId xmlns:p14="http://schemas.microsoft.com/office/powerpoint/2010/main" val="240385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No </a:t>
            </a:r>
            <a:r>
              <a:rPr lang="pl-PL" dirty="0" err="1"/>
              <a:t>demand</a:t>
            </a:r>
            <a:r>
              <a:rPr lang="pl-PL" baseline="0" dirty="0"/>
              <a:t> for </a:t>
            </a:r>
            <a:r>
              <a:rPr lang="pl-PL" baseline="0" dirty="0" err="1"/>
              <a:t>proletarian</a:t>
            </a:r>
            <a:r>
              <a:rPr lang="pl-PL" baseline="0" dirty="0"/>
              <a:t> </a:t>
            </a:r>
            <a:r>
              <a:rPr lang="pl-PL" baseline="0" dirty="0" err="1"/>
              <a:t>revolution</a:t>
            </a:r>
            <a:r>
              <a:rPr lang="pl-PL" baseline="0" dirty="0"/>
              <a:t> – </a:t>
            </a:r>
            <a:r>
              <a:rPr lang="pl-PL" baseline="0" dirty="0" err="1"/>
              <a:t>false</a:t>
            </a:r>
            <a:r>
              <a:rPr lang="pl-PL" baseline="0" dirty="0"/>
              <a:t> </a:t>
            </a:r>
            <a:r>
              <a:rPr lang="pl-PL" baseline="0" dirty="0" err="1"/>
              <a:t>consciousness</a:t>
            </a:r>
            <a:endParaRPr lang="pl-PL" baseline="0" dirty="0"/>
          </a:p>
          <a:p>
            <a:r>
              <a:rPr lang="pl-PL" baseline="0" dirty="0" err="1"/>
              <a:t>Change</a:t>
            </a:r>
            <a:r>
              <a:rPr lang="pl-PL" baseline="0" dirty="0"/>
              <a:t> the </a:t>
            </a:r>
            <a:r>
              <a:rPr lang="pl-PL" baseline="0" dirty="0" err="1"/>
              <a:t>way</a:t>
            </a:r>
            <a:r>
              <a:rPr lang="pl-PL" baseline="0" dirty="0"/>
              <a:t> </a:t>
            </a:r>
            <a:r>
              <a:rPr lang="pl-PL" baseline="0" dirty="0" err="1"/>
              <a:t>people</a:t>
            </a:r>
            <a:r>
              <a:rPr lang="pl-PL" baseline="0" dirty="0"/>
              <a:t> </a:t>
            </a:r>
            <a:r>
              <a:rPr lang="pl-PL" baseline="0" dirty="0" err="1"/>
              <a:t>think</a:t>
            </a:r>
            <a:r>
              <a:rPr lang="pl-PL" baseline="0" dirty="0"/>
              <a:t> </a:t>
            </a:r>
            <a:r>
              <a:rPr lang="pl-PL" baseline="0" dirty="0" err="1"/>
              <a:t>through</a:t>
            </a:r>
            <a:r>
              <a:rPr lang="pl-PL" baseline="0" dirty="0"/>
              <a:t> in the </a:t>
            </a:r>
            <a:r>
              <a:rPr lang="pl-PL" baseline="0" dirty="0" err="1"/>
              <a:t>cultural</a:t>
            </a:r>
            <a:r>
              <a:rPr lang="pl-PL" baseline="0" dirty="0"/>
              <a:t> </a:t>
            </a:r>
            <a:r>
              <a:rPr lang="pl-PL" baseline="0" dirty="0" err="1"/>
              <a:t>sphere</a:t>
            </a:r>
            <a:endParaRPr lang="pl-PL" baseline="0" dirty="0"/>
          </a:p>
          <a:p>
            <a:endParaRPr lang="pl-PL" dirty="0"/>
          </a:p>
        </p:txBody>
      </p:sp>
      <p:sp>
        <p:nvSpPr>
          <p:cNvPr id="4" name="Symbol zastępczy numeru slajdu 3"/>
          <p:cNvSpPr>
            <a:spLocks noGrp="1"/>
          </p:cNvSpPr>
          <p:nvPr>
            <p:ph type="sldNum" sz="quarter" idx="10"/>
          </p:nvPr>
        </p:nvSpPr>
        <p:spPr/>
        <p:txBody>
          <a:bodyPr/>
          <a:lstStyle/>
          <a:p>
            <a:fld id="{6AF91614-2756-4B32-8902-2FE73E57687F}" type="slidenum">
              <a:rPr lang="en-GB" smtClean="0"/>
              <a:t>11</a:t>
            </a:fld>
            <a:endParaRPr lang="en-GB"/>
          </a:p>
        </p:txBody>
      </p:sp>
    </p:spTree>
    <p:extLst>
      <p:ext uri="{BB962C8B-B14F-4D97-AF65-F5344CB8AC3E}">
        <p14:creationId xmlns:p14="http://schemas.microsoft.com/office/powerpoint/2010/main" val="2228886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Big Money </a:t>
            </a:r>
            <a:r>
              <a:rPr lang="pl-PL" dirty="0" err="1"/>
              <a:t>likes</a:t>
            </a:r>
            <a:r>
              <a:rPr lang="pl-PL" dirty="0"/>
              <a:t> </a:t>
            </a:r>
            <a:r>
              <a:rPr lang="pl-PL" dirty="0" err="1"/>
              <a:t>atomised</a:t>
            </a:r>
            <a:r>
              <a:rPr lang="pl-PL" dirty="0"/>
              <a:t>, </a:t>
            </a:r>
            <a:r>
              <a:rPr lang="pl-PL" dirty="0" err="1"/>
              <a:t>bewildered</a:t>
            </a:r>
            <a:r>
              <a:rPr lang="pl-PL" dirty="0"/>
              <a:t> and </a:t>
            </a:r>
            <a:r>
              <a:rPr lang="pl-PL" dirty="0" err="1"/>
              <a:t>ungrounded</a:t>
            </a:r>
            <a:r>
              <a:rPr lang="pl-PL" dirty="0"/>
              <a:t> </a:t>
            </a:r>
            <a:r>
              <a:rPr lang="pl-PL" dirty="0" err="1"/>
              <a:t>individuals</a:t>
            </a:r>
            <a:r>
              <a:rPr lang="pl-PL" dirty="0"/>
              <a:t>.</a:t>
            </a:r>
          </a:p>
          <a:p>
            <a:r>
              <a:rPr lang="pl-PL" dirty="0" err="1"/>
              <a:t>Fragmented</a:t>
            </a:r>
            <a:r>
              <a:rPr lang="pl-PL" dirty="0"/>
              <a:t> </a:t>
            </a:r>
            <a:r>
              <a:rPr lang="pl-PL" dirty="0" err="1"/>
              <a:t>societies</a:t>
            </a:r>
            <a:r>
              <a:rPr lang="pl-PL" dirty="0"/>
              <a:t> </a:t>
            </a:r>
            <a:r>
              <a:rPr lang="pl-PL" dirty="0" err="1"/>
              <a:t>bring</a:t>
            </a:r>
            <a:r>
              <a:rPr lang="pl-PL" dirty="0"/>
              <a:t> </a:t>
            </a:r>
            <a:r>
              <a:rPr lang="pl-PL" dirty="0" err="1"/>
              <a:t>more</a:t>
            </a:r>
            <a:r>
              <a:rPr lang="pl-PL" dirty="0"/>
              <a:t> </a:t>
            </a:r>
            <a:r>
              <a:rPr lang="pl-PL" dirty="0" err="1"/>
              <a:t>alienation</a:t>
            </a:r>
            <a:r>
              <a:rPr lang="pl-PL" dirty="0"/>
              <a:t>, </a:t>
            </a:r>
            <a:r>
              <a:rPr lang="pl-PL" dirty="0" err="1"/>
              <a:t>internal</a:t>
            </a:r>
            <a:r>
              <a:rPr lang="pl-PL" dirty="0"/>
              <a:t> </a:t>
            </a:r>
            <a:r>
              <a:rPr lang="pl-PL" dirty="0" err="1"/>
              <a:t>conflict</a:t>
            </a:r>
            <a:r>
              <a:rPr lang="pl-PL" dirty="0"/>
              <a:t>, </a:t>
            </a:r>
            <a:r>
              <a:rPr lang="pl-PL" dirty="0" err="1"/>
              <a:t>are</a:t>
            </a:r>
            <a:r>
              <a:rPr lang="pl-PL" dirty="0"/>
              <a:t> less </a:t>
            </a:r>
            <a:r>
              <a:rPr lang="pl-PL" dirty="0" err="1"/>
              <a:t>stable</a:t>
            </a:r>
            <a:r>
              <a:rPr lang="pl-PL" dirty="0"/>
              <a:t>, the </a:t>
            </a:r>
            <a:r>
              <a:rPr lang="pl-PL" dirty="0" err="1"/>
              <a:t>population</a:t>
            </a:r>
            <a:r>
              <a:rPr lang="pl-PL" dirty="0"/>
              <a:t> as a </a:t>
            </a:r>
            <a:r>
              <a:rPr lang="pl-PL" dirty="0" err="1"/>
              <a:t>whole</a:t>
            </a:r>
            <a:r>
              <a:rPr lang="pl-PL" dirty="0"/>
              <a:t> </a:t>
            </a:r>
            <a:r>
              <a:rPr lang="pl-PL" dirty="0" err="1"/>
              <a:t>is</a:t>
            </a:r>
            <a:r>
              <a:rPr lang="pl-PL" dirty="0"/>
              <a:t> </a:t>
            </a:r>
            <a:r>
              <a:rPr lang="pl-PL" dirty="0" err="1"/>
              <a:t>weaker</a:t>
            </a:r>
            <a:r>
              <a:rPr lang="pl-PL" dirty="0"/>
              <a:t>. </a:t>
            </a:r>
            <a:r>
              <a:rPr lang="pl-PL" dirty="0" err="1"/>
              <a:t>Social</a:t>
            </a:r>
            <a:r>
              <a:rPr lang="pl-PL" dirty="0"/>
              <a:t> </a:t>
            </a:r>
            <a:r>
              <a:rPr lang="pl-PL" dirty="0" err="1"/>
              <a:t>solidarity</a:t>
            </a:r>
            <a:r>
              <a:rPr lang="pl-PL" dirty="0"/>
              <a:t> and </a:t>
            </a:r>
            <a:r>
              <a:rPr lang="pl-PL" dirty="0" err="1"/>
              <a:t>social</a:t>
            </a:r>
            <a:r>
              <a:rPr lang="pl-PL" dirty="0"/>
              <a:t> trust </a:t>
            </a:r>
            <a:r>
              <a:rPr lang="pl-PL" dirty="0" err="1"/>
              <a:t>weakens</a:t>
            </a:r>
            <a:r>
              <a:rPr lang="pl-PL" dirty="0"/>
              <a:t>, </a:t>
            </a:r>
            <a:r>
              <a:rPr lang="pl-PL" dirty="0" err="1"/>
              <a:t>original</a:t>
            </a:r>
            <a:r>
              <a:rPr lang="pl-PL" dirty="0"/>
              <a:t> </a:t>
            </a:r>
            <a:r>
              <a:rPr lang="pl-PL" dirty="0" err="1"/>
              <a:t>communities</a:t>
            </a:r>
            <a:r>
              <a:rPr lang="pl-PL" dirty="0"/>
              <a:t> less </a:t>
            </a:r>
            <a:r>
              <a:rPr lang="pl-PL" dirty="0" err="1"/>
              <a:t>resilient</a:t>
            </a:r>
            <a:r>
              <a:rPr lang="pl-PL" dirty="0"/>
              <a:t>.</a:t>
            </a:r>
          </a:p>
        </p:txBody>
      </p:sp>
      <p:sp>
        <p:nvSpPr>
          <p:cNvPr id="4" name="Symbol zastępczy numeru slajdu 3"/>
          <p:cNvSpPr>
            <a:spLocks noGrp="1"/>
          </p:cNvSpPr>
          <p:nvPr>
            <p:ph type="sldNum" sz="quarter" idx="5"/>
          </p:nvPr>
        </p:nvSpPr>
        <p:spPr/>
        <p:txBody>
          <a:bodyPr/>
          <a:lstStyle/>
          <a:p>
            <a:fld id="{6AF91614-2756-4B32-8902-2FE73E57687F}" type="slidenum">
              <a:rPr lang="en-GB" smtClean="0"/>
              <a:t>13</a:t>
            </a:fld>
            <a:endParaRPr lang="en-GB"/>
          </a:p>
        </p:txBody>
      </p:sp>
    </p:spTree>
    <p:extLst>
      <p:ext uri="{BB962C8B-B14F-4D97-AF65-F5344CB8AC3E}">
        <p14:creationId xmlns:p14="http://schemas.microsoft.com/office/powerpoint/2010/main" val="4092954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Multiculturalism</a:t>
            </a:r>
            <a:r>
              <a:rPr lang="pl-PL" dirty="0"/>
              <a:t> </a:t>
            </a:r>
            <a:r>
              <a:rPr lang="pl-PL" dirty="0" err="1"/>
              <a:t>pre</a:t>
            </a:r>
            <a:r>
              <a:rPr lang="pl-PL" dirty="0"/>
              <a:t>=super </a:t>
            </a:r>
            <a:r>
              <a:rPr lang="pl-PL" dirty="0" err="1"/>
              <a:t>diversity</a:t>
            </a:r>
            <a:r>
              <a:rPr lang="pl-PL" dirty="0"/>
              <a:t>.</a:t>
            </a:r>
          </a:p>
          <a:p>
            <a:r>
              <a:rPr lang="pl-PL" dirty="0" err="1"/>
              <a:t>Settled</a:t>
            </a:r>
            <a:r>
              <a:rPr lang="pl-PL" dirty="0"/>
              <a:t>, </a:t>
            </a:r>
            <a:r>
              <a:rPr lang="pl-PL" dirty="0" err="1"/>
              <a:t>organic</a:t>
            </a:r>
            <a:r>
              <a:rPr lang="pl-PL" dirty="0"/>
              <a:t> </a:t>
            </a:r>
            <a:r>
              <a:rPr lang="pl-PL" dirty="0" err="1"/>
              <a:t>multi-ethnic</a:t>
            </a:r>
            <a:r>
              <a:rPr lang="pl-PL" dirty="0"/>
              <a:t> </a:t>
            </a:r>
            <a:r>
              <a:rPr lang="pl-PL" dirty="0" err="1"/>
              <a:t>communities</a:t>
            </a:r>
            <a:r>
              <a:rPr lang="pl-PL" dirty="0"/>
              <a:t> not </a:t>
            </a:r>
            <a:r>
              <a:rPr lang="pl-PL" dirty="0" err="1"/>
              <a:t>being</a:t>
            </a:r>
            <a:r>
              <a:rPr lang="pl-PL" dirty="0"/>
              <a:t> </a:t>
            </a:r>
            <a:r>
              <a:rPr lang="pl-PL" dirty="0" err="1"/>
              <a:t>controlled</a:t>
            </a:r>
            <a:r>
              <a:rPr lang="pl-PL" dirty="0"/>
              <a:t> from the top down.</a:t>
            </a:r>
          </a:p>
        </p:txBody>
      </p:sp>
      <p:sp>
        <p:nvSpPr>
          <p:cNvPr id="4" name="Symbol zastępczy numeru slajdu 3"/>
          <p:cNvSpPr>
            <a:spLocks noGrp="1"/>
          </p:cNvSpPr>
          <p:nvPr>
            <p:ph type="sldNum" sz="quarter" idx="5"/>
          </p:nvPr>
        </p:nvSpPr>
        <p:spPr/>
        <p:txBody>
          <a:bodyPr/>
          <a:lstStyle/>
          <a:p>
            <a:fld id="{6AF91614-2756-4B32-8902-2FE73E57687F}" type="slidenum">
              <a:rPr lang="en-GB" smtClean="0"/>
              <a:t>19</a:t>
            </a:fld>
            <a:endParaRPr lang="en-GB"/>
          </a:p>
        </p:txBody>
      </p:sp>
    </p:spTree>
    <p:extLst>
      <p:ext uri="{BB962C8B-B14F-4D97-AF65-F5344CB8AC3E}">
        <p14:creationId xmlns:p14="http://schemas.microsoft.com/office/powerpoint/2010/main" val="397858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An</a:t>
            </a:r>
            <a:r>
              <a:rPr lang="pl-PL" dirty="0"/>
              <a:t> </a:t>
            </a:r>
            <a:r>
              <a:rPr lang="pl-PL" dirty="0" err="1"/>
              <a:t>Orwellian</a:t>
            </a:r>
            <a:r>
              <a:rPr lang="pl-PL" dirty="0"/>
              <a:t> </a:t>
            </a:r>
            <a:r>
              <a:rPr lang="pl-PL" dirty="0" err="1"/>
              <a:t>statement</a:t>
            </a:r>
            <a:r>
              <a:rPr lang="pl-PL" dirty="0"/>
              <a:t>.</a:t>
            </a:r>
          </a:p>
        </p:txBody>
      </p:sp>
      <p:sp>
        <p:nvSpPr>
          <p:cNvPr id="4" name="Symbol zastępczy numeru slajdu 3"/>
          <p:cNvSpPr>
            <a:spLocks noGrp="1"/>
          </p:cNvSpPr>
          <p:nvPr>
            <p:ph type="sldNum" sz="quarter" idx="5"/>
          </p:nvPr>
        </p:nvSpPr>
        <p:spPr/>
        <p:txBody>
          <a:bodyPr/>
          <a:lstStyle/>
          <a:p>
            <a:fld id="{6AF91614-2756-4B32-8902-2FE73E57687F}" type="slidenum">
              <a:rPr lang="en-GB" smtClean="0"/>
              <a:t>20</a:t>
            </a:fld>
            <a:endParaRPr lang="en-GB"/>
          </a:p>
        </p:txBody>
      </p:sp>
    </p:spTree>
    <p:extLst>
      <p:ext uri="{BB962C8B-B14F-4D97-AF65-F5344CB8AC3E}">
        <p14:creationId xmlns:p14="http://schemas.microsoft.com/office/powerpoint/2010/main" val="2151227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82600D-4DAF-4EC8-A7F7-300B347F4F0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E5176BC-0E02-405E-84EF-46796A16A1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3D526EC-53E4-4F65-8D77-79600843CA8D}"/>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5" name="Symbol zastępczy stopki 4">
            <a:extLst>
              <a:ext uri="{FF2B5EF4-FFF2-40B4-BE49-F238E27FC236}">
                <a16:creationId xmlns:a16="http://schemas.microsoft.com/office/drawing/2014/main" id="{AE44239A-2172-44E5-98FA-FE01771219C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35E39D6-7555-4C65-8589-522A39DE8231}"/>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1417857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2BD8E9-D50D-416F-9DF2-351AB9CBBAC0}"/>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091F1BFA-9656-4312-85D8-6EC79CA5D450}"/>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FAFA3CF-6B13-434E-96C0-97D772A60EEE}"/>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5" name="Symbol zastępczy stopki 4">
            <a:extLst>
              <a:ext uri="{FF2B5EF4-FFF2-40B4-BE49-F238E27FC236}">
                <a16:creationId xmlns:a16="http://schemas.microsoft.com/office/drawing/2014/main" id="{A6DFEDD9-D06E-4A29-B6B5-C5247449B49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34D5F9D-F399-47AE-A3D7-DD7540964BA5}"/>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343414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93676769-AE9A-41D5-B67E-CA2AA6B35CF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01285B64-8278-4709-BF0B-0A622B449394}"/>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5EA06F0-682E-4E8D-8D50-7A122EA58908}"/>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5" name="Symbol zastępczy stopki 4">
            <a:extLst>
              <a:ext uri="{FF2B5EF4-FFF2-40B4-BE49-F238E27FC236}">
                <a16:creationId xmlns:a16="http://schemas.microsoft.com/office/drawing/2014/main" id="{61958D8D-7CCB-4EDD-B934-2C66276C75E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1F643E5-1B6E-495A-9A34-C3987ABC0417}"/>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811638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AF58-1618-4327-915A-6BE7514AAFA3}"/>
              </a:ext>
            </a:extLst>
          </p:cNvPr>
          <p:cNvSpPr txBox="1">
            <a:spLocks noGrp="1"/>
          </p:cNvSpPr>
          <p:nvPr>
            <p:ph type="title"/>
          </p:nvPr>
        </p:nvSpPr>
        <p:spPr/>
        <p:txBody>
          <a:bodyPr/>
          <a:lstStyle>
            <a:lvl1pPr>
              <a:defRPr/>
            </a:lvl1pPr>
          </a:lstStyle>
          <a:p>
            <a:pPr lvl="0"/>
            <a:r>
              <a:rPr lang="pl-PL"/>
              <a:t>Kliknij, aby edytować styl</a:t>
            </a:r>
            <a:endParaRPr lang="en-US"/>
          </a:p>
        </p:txBody>
      </p:sp>
      <p:sp>
        <p:nvSpPr>
          <p:cNvPr id="3" name="Content Placeholder 2">
            <a:extLst>
              <a:ext uri="{FF2B5EF4-FFF2-40B4-BE49-F238E27FC236}">
                <a16:creationId xmlns:a16="http://schemas.microsoft.com/office/drawing/2014/main" id="{05A93306-8750-404F-AAD4-005AFC74725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a:extLst>
              <a:ext uri="{FF2B5EF4-FFF2-40B4-BE49-F238E27FC236}">
                <a16:creationId xmlns:a16="http://schemas.microsoft.com/office/drawing/2014/main" id="{FCDC4B0A-7194-49E8-A9F7-8992562134BC}"/>
              </a:ext>
            </a:extLst>
          </p:cNvPr>
          <p:cNvSpPr txBox="1">
            <a:spLocks noGrp="1"/>
          </p:cNvSpPr>
          <p:nvPr>
            <p:ph type="dt" sz="half" idx="7"/>
          </p:nvPr>
        </p:nvSpPr>
        <p:spPr/>
        <p:txBody>
          <a:bodyPr/>
          <a:lstStyle>
            <a:lvl1pPr>
              <a:defRPr/>
            </a:lvl1pPr>
          </a:lstStyle>
          <a:p>
            <a:pPr lvl="0"/>
            <a:fld id="{B27EC3DD-2CDF-4E62-80E5-51BFB38910BC}" type="datetime1">
              <a:rPr lang="en-GB"/>
              <a:pPr lvl="0"/>
              <a:t>02/03/2023</a:t>
            </a:fld>
            <a:endParaRPr lang="en-GB"/>
          </a:p>
        </p:txBody>
      </p:sp>
      <p:sp>
        <p:nvSpPr>
          <p:cNvPr id="5" name="Footer Placeholder 4">
            <a:extLst>
              <a:ext uri="{FF2B5EF4-FFF2-40B4-BE49-F238E27FC236}">
                <a16:creationId xmlns:a16="http://schemas.microsoft.com/office/drawing/2014/main" id="{5857B0BC-A559-4ADA-BB02-C329354061E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3513CFA-11DB-4A91-B23D-4A5176CF521A}"/>
              </a:ext>
            </a:extLst>
          </p:cNvPr>
          <p:cNvSpPr txBox="1">
            <a:spLocks noGrp="1"/>
          </p:cNvSpPr>
          <p:nvPr>
            <p:ph type="sldNum" sz="quarter" idx="8"/>
          </p:nvPr>
        </p:nvSpPr>
        <p:spPr/>
        <p:txBody>
          <a:bodyPr/>
          <a:lstStyle>
            <a:lvl1pPr>
              <a:defRPr/>
            </a:lvl1pPr>
          </a:lstStyle>
          <a:p>
            <a:pPr lvl="0"/>
            <a:fld id="{9A01AD8D-73A8-4F87-985F-A69F493E3232}" type="slidenum">
              <a:t>‹#›</a:t>
            </a:fld>
            <a:endParaRPr lang="en-GB"/>
          </a:p>
        </p:txBody>
      </p:sp>
    </p:spTree>
    <p:extLst>
      <p:ext uri="{BB962C8B-B14F-4D97-AF65-F5344CB8AC3E}">
        <p14:creationId xmlns:p14="http://schemas.microsoft.com/office/powerpoint/2010/main" val="26837526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BDDD3-6D14-4FB9-B614-FDDEDEFF1CE6}"/>
              </a:ext>
            </a:extLst>
          </p:cNvPr>
          <p:cNvSpPr txBox="1">
            <a:spLocks noGrp="1"/>
          </p:cNvSpPr>
          <p:nvPr>
            <p:ph type="title"/>
          </p:nvPr>
        </p:nvSpPr>
        <p:spPr/>
        <p:txBody>
          <a:bodyPr/>
          <a:lstStyle>
            <a:lvl1pPr>
              <a:defRPr/>
            </a:lvl1pPr>
          </a:lstStyle>
          <a:p>
            <a:pPr lvl="0"/>
            <a:r>
              <a:rPr lang="pl-PL"/>
              <a:t>Kliknij, aby edytować styl</a:t>
            </a:r>
            <a:endParaRPr lang="en-US"/>
          </a:p>
        </p:txBody>
      </p:sp>
      <p:sp>
        <p:nvSpPr>
          <p:cNvPr id="3" name="Content Placeholder 2">
            <a:extLst>
              <a:ext uri="{FF2B5EF4-FFF2-40B4-BE49-F238E27FC236}">
                <a16:creationId xmlns:a16="http://schemas.microsoft.com/office/drawing/2014/main" id="{B0A415B6-EF85-4F74-9404-61FD27F8470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a:extLst>
              <a:ext uri="{FF2B5EF4-FFF2-40B4-BE49-F238E27FC236}">
                <a16:creationId xmlns:a16="http://schemas.microsoft.com/office/drawing/2014/main" id="{7CCAADB0-3E28-40D3-B8D8-41EB6E0942DC}"/>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a:extLst>
              <a:ext uri="{FF2B5EF4-FFF2-40B4-BE49-F238E27FC236}">
                <a16:creationId xmlns:a16="http://schemas.microsoft.com/office/drawing/2014/main" id="{E153D96E-53E7-4258-808A-9C7B5C4203D6}"/>
              </a:ext>
            </a:extLst>
          </p:cNvPr>
          <p:cNvSpPr txBox="1">
            <a:spLocks noGrp="1"/>
          </p:cNvSpPr>
          <p:nvPr>
            <p:ph type="dt" sz="half" idx="7"/>
          </p:nvPr>
        </p:nvSpPr>
        <p:spPr/>
        <p:txBody>
          <a:bodyPr/>
          <a:lstStyle>
            <a:lvl1pPr>
              <a:defRPr/>
            </a:lvl1pPr>
          </a:lstStyle>
          <a:p>
            <a:pPr lvl="0"/>
            <a:fld id="{8396235B-86C3-4258-BF7D-4E8A5443245E}" type="datetime1">
              <a:rPr lang="en-GB"/>
              <a:pPr lvl="0"/>
              <a:t>02/03/2023</a:t>
            </a:fld>
            <a:endParaRPr lang="en-GB"/>
          </a:p>
        </p:txBody>
      </p:sp>
      <p:sp>
        <p:nvSpPr>
          <p:cNvPr id="6" name="Footer Placeholder 5">
            <a:extLst>
              <a:ext uri="{FF2B5EF4-FFF2-40B4-BE49-F238E27FC236}">
                <a16:creationId xmlns:a16="http://schemas.microsoft.com/office/drawing/2014/main" id="{6FF1E49D-0D97-4F7A-839E-65F8124F9780}"/>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1E466DD5-AB67-4467-8CDE-C37A5262F72B}"/>
              </a:ext>
            </a:extLst>
          </p:cNvPr>
          <p:cNvSpPr txBox="1">
            <a:spLocks noGrp="1"/>
          </p:cNvSpPr>
          <p:nvPr>
            <p:ph type="sldNum" sz="quarter" idx="8"/>
          </p:nvPr>
        </p:nvSpPr>
        <p:spPr/>
        <p:txBody>
          <a:bodyPr/>
          <a:lstStyle>
            <a:lvl1pPr>
              <a:defRPr/>
            </a:lvl1pPr>
          </a:lstStyle>
          <a:p>
            <a:pPr lvl="0"/>
            <a:fld id="{9D755DA6-F9AE-4F35-93ED-96DD0427C7E3}" type="slidenum">
              <a:t>‹#›</a:t>
            </a:fld>
            <a:endParaRPr lang="en-GB"/>
          </a:p>
        </p:txBody>
      </p:sp>
    </p:spTree>
    <p:extLst>
      <p:ext uri="{BB962C8B-B14F-4D97-AF65-F5344CB8AC3E}">
        <p14:creationId xmlns:p14="http://schemas.microsoft.com/office/powerpoint/2010/main" val="18028446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txBox="1">
            <a:spLocks noGrp="1"/>
          </p:cNvSpPr>
          <p:nvPr>
            <p:ph type="title"/>
          </p:nvPr>
        </p:nvSpPr>
        <p:spPr/>
        <p:txBody>
          <a:bodyPr/>
          <a:lstStyle>
            <a:lvl1pPr>
              <a:defRPr lang="pl-PL"/>
            </a:lvl1pPr>
          </a:lstStyle>
          <a:p>
            <a:pPr lvl="0"/>
            <a:r>
              <a:rPr lang="pl-PL"/>
              <a:t>Kliknij, aby edytować styl</a:t>
            </a:r>
          </a:p>
        </p:txBody>
      </p:sp>
      <p:sp>
        <p:nvSpPr>
          <p:cNvPr id="3" name="Symbol zastępczy zawartości 2"/>
          <p:cNvSpPr txBox="1">
            <a:spLocks noGrp="1"/>
          </p:cNvSpPr>
          <p:nvPr>
            <p:ph idx="1"/>
          </p:nvPr>
        </p:nvSpPr>
        <p:spPr>
          <a:xfrm>
            <a:off x="609601" y="1600201"/>
            <a:ext cx="5384804" cy="4525959"/>
          </a:xfrm>
        </p:spPr>
        <p:txBody>
          <a:bodyPr/>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txBox="1">
            <a:spLocks noGrp="1"/>
          </p:cNvSpPr>
          <p:nvPr>
            <p:ph idx="2"/>
          </p:nvPr>
        </p:nvSpPr>
        <p:spPr>
          <a:xfrm>
            <a:off x="6197595" y="1600201"/>
            <a:ext cx="5384804" cy="4525959"/>
          </a:xfrm>
        </p:spPr>
        <p:txBody>
          <a:bodyPr/>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D5B3F5D5-5957-C5B7-9024-DA0D0D1D520F}"/>
              </a:ext>
            </a:extLst>
          </p:cNvPr>
          <p:cNvSpPr txBox="1">
            <a:spLocks noGrp="1"/>
          </p:cNvSpPr>
          <p:nvPr>
            <p:ph type="dt" sz="half" idx="10"/>
          </p:nvPr>
        </p:nvSpPr>
        <p:spPr>
          <a:ln/>
        </p:spPr>
        <p:txBody>
          <a:bodyPr/>
          <a:lstStyle>
            <a:lvl1pPr>
              <a:defRPr/>
            </a:lvl1pPr>
          </a:lstStyle>
          <a:p>
            <a:pPr>
              <a:defRPr/>
            </a:pPr>
            <a:endParaRPr/>
          </a:p>
        </p:txBody>
      </p:sp>
      <p:sp>
        <p:nvSpPr>
          <p:cNvPr id="6" name="Symbol zastępczy stopki 4">
            <a:extLst>
              <a:ext uri="{FF2B5EF4-FFF2-40B4-BE49-F238E27FC236}">
                <a16:creationId xmlns:a16="http://schemas.microsoft.com/office/drawing/2014/main" id="{23E67CB9-DF37-77D3-A876-F05D552F54F8}"/>
              </a:ext>
            </a:extLst>
          </p:cNvPr>
          <p:cNvSpPr txBox="1">
            <a:spLocks noGrp="1"/>
          </p:cNvSpPr>
          <p:nvPr>
            <p:ph type="ftr" sz="quarter" idx="11"/>
          </p:nvPr>
        </p:nvSpPr>
        <p:spPr>
          <a:ln/>
        </p:spPr>
        <p:txBody>
          <a:bodyPr/>
          <a:lstStyle>
            <a:lvl1pPr>
              <a:defRPr/>
            </a:lvl1pPr>
          </a:lstStyle>
          <a:p>
            <a:pPr>
              <a:defRPr/>
            </a:pPr>
            <a:endParaRPr/>
          </a:p>
        </p:txBody>
      </p:sp>
      <p:sp>
        <p:nvSpPr>
          <p:cNvPr id="7" name="Symbol zastępczy numeru slajdu 5">
            <a:extLst>
              <a:ext uri="{FF2B5EF4-FFF2-40B4-BE49-F238E27FC236}">
                <a16:creationId xmlns:a16="http://schemas.microsoft.com/office/drawing/2014/main" id="{B4E51149-DE5A-103A-8C2A-D434239FA24D}"/>
              </a:ext>
            </a:extLst>
          </p:cNvPr>
          <p:cNvSpPr txBox="1">
            <a:spLocks noGrp="1"/>
          </p:cNvSpPr>
          <p:nvPr>
            <p:ph type="sldNum" sz="quarter" idx="12"/>
          </p:nvPr>
        </p:nvSpPr>
        <p:spPr>
          <a:ln/>
        </p:spPr>
        <p:txBody>
          <a:bodyPr/>
          <a:lstStyle>
            <a:lvl1pPr>
              <a:defRPr/>
            </a:lvl1pPr>
          </a:lstStyle>
          <a:p>
            <a:pPr>
              <a:defRPr/>
            </a:pPr>
            <a:fld id="{D70C63A2-C2DE-4E97-8216-59AA2F8C65F8}" type="slidenum">
              <a:rPr lang="pl-PL" altLang="en-US"/>
              <a:pPr>
                <a:defRPr/>
              </a:pPr>
              <a:t>‹#›</a:t>
            </a:fld>
            <a:endParaRPr lang="pl-PL" altLang="en-US"/>
          </a:p>
        </p:txBody>
      </p:sp>
    </p:spTree>
    <p:extLst>
      <p:ext uri="{BB962C8B-B14F-4D97-AF65-F5344CB8AC3E}">
        <p14:creationId xmlns:p14="http://schemas.microsoft.com/office/powerpoint/2010/main" val="262522185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C20A-C4BE-42FE-82B7-53FF305B630A}"/>
              </a:ext>
            </a:extLst>
          </p:cNvPr>
          <p:cNvSpPr txBox="1">
            <a:spLocks noGrp="1"/>
          </p:cNvSpPr>
          <p:nvPr>
            <p:ph type="title"/>
          </p:nvPr>
        </p:nvSpPr>
        <p:spPr/>
        <p:txBody>
          <a:bodyPr/>
          <a:lstStyle>
            <a:lvl1pPr>
              <a:defRPr/>
            </a:lvl1pPr>
          </a:lstStyle>
          <a:p>
            <a:pPr lvl="0"/>
            <a:r>
              <a:rPr lang="pl-PL"/>
              <a:t>Kliknij, aby edytować styl</a:t>
            </a:r>
            <a:endParaRPr lang="en-US"/>
          </a:p>
        </p:txBody>
      </p:sp>
      <p:sp>
        <p:nvSpPr>
          <p:cNvPr id="3" name="Content Placeholder 2">
            <a:extLst>
              <a:ext uri="{FF2B5EF4-FFF2-40B4-BE49-F238E27FC236}">
                <a16:creationId xmlns:a16="http://schemas.microsoft.com/office/drawing/2014/main" id="{23B41183-722D-4167-9E53-5A5747B0A461}"/>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a:extLst>
              <a:ext uri="{FF2B5EF4-FFF2-40B4-BE49-F238E27FC236}">
                <a16:creationId xmlns:a16="http://schemas.microsoft.com/office/drawing/2014/main" id="{F0ED345E-2F1F-440E-BCA0-7558D18794D8}"/>
              </a:ext>
            </a:extLst>
          </p:cNvPr>
          <p:cNvSpPr txBox="1">
            <a:spLocks noGrp="1"/>
          </p:cNvSpPr>
          <p:nvPr>
            <p:ph type="dt" sz="half" idx="7"/>
          </p:nvPr>
        </p:nvSpPr>
        <p:spPr/>
        <p:txBody>
          <a:bodyPr/>
          <a:lstStyle>
            <a:lvl1pPr>
              <a:defRPr/>
            </a:lvl1pPr>
          </a:lstStyle>
          <a:p>
            <a:pPr lvl="0"/>
            <a:fld id="{3099FA8B-4BC6-41F3-9251-D5E6F4A70603}" type="datetime1">
              <a:rPr lang="en-GB"/>
              <a:pPr lvl="0"/>
              <a:t>02/03/2023</a:t>
            </a:fld>
            <a:endParaRPr lang="en-GB"/>
          </a:p>
        </p:txBody>
      </p:sp>
      <p:sp>
        <p:nvSpPr>
          <p:cNvPr id="5" name="Footer Placeholder 4">
            <a:extLst>
              <a:ext uri="{FF2B5EF4-FFF2-40B4-BE49-F238E27FC236}">
                <a16:creationId xmlns:a16="http://schemas.microsoft.com/office/drawing/2014/main" id="{80AB5FAA-4B3A-46DA-B79C-8C56DF236CF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0494A9F-39C4-4625-9D47-3697C7801008}"/>
              </a:ext>
            </a:extLst>
          </p:cNvPr>
          <p:cNvSpPr txBox="1">
            <a:spLocks noGrp="1"/>
          </p:cNvSpPr>
          <p:nvPr>
            <p:ph type="sldNum" sz="quarter" idx="8"/>
          </p:nvPr>
        </p:nvSpPr>
        <p:spPr/>
        <p:txBody>
          <a:bodyPr/>
          <a:lstStyle>
            <a:lvl1pPr>
              <a:defRPr/>
            </a:lvl1pPr>
          </a:lstStyle>
          <a:p>
            <a:pPr lvl="0"/>
            <a:fld id="{54977A17-E86A-4188-BA31-A21FD85B3331}" type="slidenum">
              <a:t>‹#›</a:t>
            </a:fld>
            <a:endParaRPr lang="en-GB"/>
          </a:p>
        </p:txBody>
      </p:sp>
    </p:spTree>
    <p:extLst>
      <p:ext uri="{BB962C8B-B14F-4D97-AF65-F5344CB8AC3E}">
        <p14:creationId xmlns:p14="http://schemas.microsoft.com/office/powerpoint/2010/main" val="122205902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58DB21DC-6900-A37E-0B31-350B6B791E8F}"/>
              </a:ext>
            </a:extLst>
          </p:cNvPr>
          <p:cNvSpPr>
            <a:spLocks noGrp="1"/>
          </p:cNvSpPr>
          <p:nvPr>
            <p:ph type="dt" sz="half" idx="10"/>
          </p:nvPr>
        </p:nvSpPr>
        <p:spPr/>
        <p:txBody>
          <a:bodyPr/>
          <a:lstStyle>
            <a:lvl1pPr>
              <a:defRPr/>
            </a:lvl1pPr>
          </a:lstStyle>
          <a:p>
            <a:pPr>
              <a:defRPr/>
            </a:pPr>
            <a:fld id="{8BCAF2EE-5D2C-4A92-AC7D-8E6B28DB46FE}" type="datetimeFigureOut">
              <a:rPr lang="en-US"/>
              <a:pPr>
                <a:defRPr/>
              </a:pPr>
              <a:t>3/2/2023</a:t>
            </a:fld>
            <a:endParaRPr lang="en-US"/>
          </a:p>
        </p:txBody>
      </p:sp>
      <p:sp>
        <p:nvSpPr>
          <p:cNvPr id="5" name="Symbol zastępczy stopki 4">
            <a:extLst>
              <a:ext uri="{FF2B5EF4-FFF2-40B4-BE49-F238E27FC236}">
                <a16:creationId xmlns:a16="http://schemas.microsoft.com/office/drawing/2014/main" id="{9680B015-9B7A-3CFB-9C83-40D996454F4F}"/>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8E97AB85-929D-DCCC-C6E2-3CC5F8F677C7}"/>
              </a:ext>
            </a:extLst>
          </p:cNvPr>
          <p:cNvSpPr>
            <a:spLocks noGrp="1"/>
          </p:cNvSpPr>
          <p:nvPr>
            <p:ph type="sldNum" sz="quarter" idx="12"/>
          </p:nvPr>
        </p:nvSpPr>
        <p:spPr/>
        <p:txBody>
          <a:bodyPr/>
          <a:lstStyle>
            <a:lvl1pPr>
              <a:defRPr/>
            </a:lvl1pPr>
          </a:lstStyle>
          <a:p>
            <a:pPr>
              <a:defRPr/>
            </a:pPr>
            <a:fld id="{E6FF7895-A34B-40CD-8299-FE3E94AC309F}" type="slidenum">
              <a:rPr lang="en-US" altLang="en-US"/>
              <a:pPr>
                <a:defRPr/>
              </a:pPr>
              <a:t>‹#›</a:t>
            </a:fld>
            <a:endParaRPr lang="en-US" altLang="en-US"/>
          </a:p>
        </p:txBody>
      </p:sp>
    </p:spTree>
    <p:extLst>
      <p:ext uri="{BB962C8B-B14F-4D97-AF65-F5344CB8AC3E}">
        <p14:creationId xmlns:p14="http://schemas.microsoft.com/office/powerpoint/2010/main" val="3687644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58DB21DC-6900-A37E-0B31-350B6B791E8F}"/>
              </a:ext>
            </a:extLst>
          </p:cNvPr>
          <p:cNvSpPr>
            <a:spLocks noGrp="1"/>
          </p:cNvSpPr>
          <p:nvPr>
            <p:ph type="dt" sz="half" idx="10"/>
          </p:nvPr>
        </p:nvSpPr>
        <p:spPr/>
        <p:txBody>
          <a:bodyPr/>
          <a:lstStyle>
            <a:lvl1pPr>
              <a:defRPr/>
            </a:lvl1pPr>
          </a:lstStyle>
          <a:p>
            <a:pPr>
              <a:defRPr/>
            </a:pPr>
            <a:fld id="{8BCAF2EE-5D2C-4A92-AC7D-8E6B28DB46FE}" type="datetimeFigureOut">
              <a:rPr lang="en-US"/>
              <a:pPr>
                <a:defRPr/>
              </a:pPr>
              <a:t>3/2/2023</a:t>
            </a:fld>
            <a:endParaRPr lang="en-US"/>
          </a:p>
        </p:txBody>
      </p:sp>
      <p:sp>
        <p:nvSpPr>
          <p:cNvPr id="5" name="Symbol zastępczy stopki 4">
            <a:extLst>
              <a:ext uri="{FF2B5EF4-FFF2-40B4-BE49-F238E27FC236}">
                <a16:creationId xmlns:a16="http://schemas.microsoft.com/office/drawing/2014/main" id="{9680B015-9B7A-3CFB-9C83-40D996454F4F}"/>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8E97AB85-929D-DCCC-C6E2-3CC5F8F677C7}"/>
              </a:ext>
            </a:extLst>
          </p:cNvPr>
          <p:cNvSpPr>
            <a:spLocks noGrp="1"/>
          </p:cNvSpPr>
          <p:nvPr>
            <p:ph type="sldNum" sz="quarter" idx="12"/>
          </p:nvPr>
        </p:nvSpPr>
        <p:spPr/>
        <p:txBody>
          <a:bodyPr/>
          <a:lstStyle>
            <a:lvl1pPr>
              <a:defRPr/>
            </a:lvl1pPr>
          </a:lstStyle>
          <a:p>
            <a:pPr>
              <a:defRPr/>
            </a:pPr>
            <a:fld id="{E6FF7895-A34B-40CD-8299-FE3E94AC309F}" type="slidenum">
              <a:rPr lang="en-US" altLang="en-US"/>
              <a:pPr>
                <a:defRPr/>
              </a:pPr>
              <a:t>‹#›</a:t>
            </a:fld>
            <a:endParaRPr lang="en-US" altLang="en-US"/>
          </a:p>
        </p:txBody>
      </p:sp>
    </p:spTree>
    <p:extLst>
      <p:ext uri="{BB962C8B-B14F-4D97-AF65-F5344CB8AC3E}">
        <p14:creationId xmlns:p14="http://schemas.microsoft.com/office/powerpoint/2010/main" val="3687644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F10628-1293-40BB-8ED5-06BCE9B5562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86BB8D5-FAD0-4579-8834-47A539B79B44}"/>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B19727A-F244-4ACB-930A-FF17060B19A7}"/>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5" name="Symbol zastępczy stopki 4">
            <a:extLst>
              <a:ext uri="{FF2B5EF4-FFF2-40B4-BE49-F238E27FC236}">
                <a16:creationId xmlns:a16="http://schemas.microsoft.com/office/drawing/2014/main" id="{E8255EA4-8204-4249-9453-BE510B0B9C2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4A6C25C-4139-4B60-A69B-165435A4A178}"/>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4223410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F9FA2C-B428-4661-806C-591E58DF251B}"/>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03D46D2-C5A8-4334-84EB-09D0D0AEB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08584879-6119-4388-B7B9-36F776405E2E}"/>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5" name="Symbol zastępczy stopki 4">
            <a:extLst>
              <a:ext uri="{FF2B5EF4-FFF2-40B4-BE49-F238E27FC236}">
                <a16:creationId xmlns:a16="http://schemas.microsoft.com/office/drawing/2014/main" id="{B7D75226-0557-4FF3-AAEF-68C686BFC06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59C4EB8-4B25-4AE6-80CC-282AB4F0C9FE}"/>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354313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8A9535-3DC0-4BF1-B09D-A964AEAE2D8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5B26FA5-77BC-4B8C-8B08-E5C466D55D96}"/>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81A35A43-E3BB-448C-8EFF-E7826F13C41C}"/>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1D88585C-B5F7-4DF8-99F3-AAF5F1DF9AD0}"/>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6" name="Symbol zastępczy stopki 5">
            <a:extLst>
              <a:ext uri="{FF2B5EF4-FFF2-40B4-BE49-F238E27FC236}">
                <a16:creationId xmlns:a16="http://schemas.microsoft.com/office/drawing/2014/main" id="{3D2578B9-7F44-4503-ACF5-0372F288DEB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7C4F0F6-5E4C-4AE0-81C4-2EBBF1F856DE}"/>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347037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A68FA8-2FB1-447E-A51A-C8C6FAFF8941}"/>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84DCC1CB-B469-4D2F-AFE7-891963329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BF5F56EF-5B9A-4463-A034-960A1BBCC62A}"/>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CDCF943A-BD12-4F62-9F76-F95BF985D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FAEC91BF-F71A-4E5B-99EE-E5E9E7027CB2}"/>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649FC02-838F-4423-8929-5829BC582BF9}"/>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8" name="Symbol zastępczy stopki 7">
            <a:extLst>
              <a:ext uri="{FF2B5EF4-FFF2-40B4-BE49-F238E27FC236}">
                <a16:creationId xmlns:a16="http://schemas.microsoft.com/office/drawing/2014/main" id="{2580AEBF-2176-4879-90AF-C19477B24469}"/>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263ACA1A-63C7-4335-8833-905A2E9C772D}"/>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168152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E19127-E786-4C9D-BD31-0536905C36FA}"/>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2FB1FA63-B5AC-4C97-96C9-73D63808EFCC}"/>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4" name="Symbol zastępczy stopki 3">
            <a:extLst>
              <a:ext uri="{FF2B5EF4-FFF2-40B4-BE49-F238E27FC236}">
                <a16:creationId xmlns:a16="http://schemas.microsoft.com/office/drawing/2014/main" id="{58B51871-3C97-4531-8EA7-8FB3EAECFC75}"/>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F04DBC9F-4DE8-498B-BB49-5667292AC007}"/>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177059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F650A94E-187F-4001-AC7D-ADC20F714182}"/>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3" name="Symbol zastępczy stopki 2">
            <a:extLst>
              <a:ext uri="{FF2B5EF4-FFF2-40B4-BE49-F238E27FC236}">
                <a16:creationId xmlns:a16="http://schemas.microsoft.com/office/drawing/2014/main" id="{F11F6A2F-3275-4AC3-9864-E4988A501F62}"/>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997B3C6-4FF3-46C9-ADCC-089945967F9F}"/>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1152040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0B5FC4-B7EC-4494-A075-DEBCE758C4D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230CBE28-BB8F-4FD6-84DE-7B84CFE1F3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F3074C19-7892-428B-97A4-216A43310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69EEE857-086C-46DF-A354-986305CD9D78}"/>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6" name="Symbol zastępczy stopki 5">
            <a:extLst>
              <a:ext uri="{FF2B5EF4-FFF2-40B4-BE49-F238E27FC236}">
                <a16:creationId xmlns:a16="http://schemas.microsoft.com/office/drawing/2014/main" id="{012DA745-F830-4837-BDE7-1348DCF46B1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6FDA2D28-069A-41BE-A900-1855326D06D1}"/>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1817371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F92924-FCA3-4AAD-94D1-6DC9ECC2BE0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892A491B-61A5-4C53-8505-BCC2FFEE5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F05033D6-3321-4774-8C8C-DDC6B8B7D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0535142E-98ED-45D5-AC66-EEE2CD749333}"/>
              </a:ext>
            </a:extLst>
          </p:cNvPr>
          <p:cNvSpPr>
            <a:spLocks noGrp="1"/>
          </p:cNvSpPr>
          <p:nvPr>
            <p:ph type="dt" sz="half" idx="10"/>
          </p:nvPr>
        </p:nvSpPr>
        <p:spPr/>
        <p:txBody>
          <a:bodyPr/>
          <a:lstStyle/>
          <a:p>
            <a:fld id="{31BFD804-DDC0-4291-97B4-C695D12E3B7D}" type="datetimeFigureOut">
              <a:rPr lang="pl-PL" smtClean="0"/>
              <a:t>02.03.2023</a:t>
            </a:fld>
            <a:endParaRPr lang="pl-PL"/>
          </a:p>
        </p:txBody>
      </p:sp>
      <p:sp>
        <p:nvSpPr>
          <p:cNvPr id="6" name="Symbol zastępczy stopki 5">
            <a:extLst>
              <a:ext uri="{FF2B5EF4-FFF2-40B4-BE49-F238E27FC236}">
                <a16:creationId xmlns:a16="http://schemas.microsoft.com/office/drawing/2014/main" id="{67B912EC-E9DF-4695-8A62-40B2B8EF526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CA94FB1-3F7F-4C27-BFD9-50647A41451B}"/>
              </a:ext>
            </a:extLst>
          </p:cNvPr>
          <p:cNvSpPr>
            <a:spLocks noGrp="1"/>
          </p:cNvSpPr>
          <p:nvPr>
            <p:ph type="sldNum" sz="quarter" idx="12"/>
          </p:nvPr>
        </p:nvSpPr>
        <p:spPr/>
        <p:txBody>
          <a:bodyPr/>
          <a:lstStyle/>
          <a:p>
            <a:fld id="{F028443A-9048-4E09-8874-C9F23FE7FDED}" type="slidenum">
              <a:rPr lang="pl-PL" smtClean="0"/>
              <a:t>‹#›</a:t>
            </a:fld>
            <a:endParaRPr lang="pl-PL"/>
          </a:p>
        </p:txBody>
      </p:sp>
    </p:spTree>
    <p:extLst>
      <p:ext uri="{BB962C8B-B14F-4D97-AF65-F5344CB8AC3E}">
        <p14:creationId xmlns:p14="http://schemas.microsoft.com/office/powerpoint/2010/main" val="29295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8D10E0AC-043D-4661-AE98-ED93F8053E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6557E0C6-3827-492D-9473-2C82A22195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D66E1CD-25CA-45EF-8B56-330EE6FCF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FD804-DDC0-4291-97B4-C695D12E3B7D}" type="datetimeFigureOut">
              <a:rPr lang="pl-PL" smtClean="0"/>
              <a:t>02.03.2023</a:t>
            </a:fld>
            <a:endParaRPr lang="pl-PL"/>
          </a:p>
        </p:txBody>
      </p:sp>
      <p:sp>
        <p:nvSpPr>
          <p:cNvPr id="5" name="Symbol zastępczy stopki 4">
            <a:extLst>
              <a:ext uri="{FF2B5EF4-FFF2-40B4-BE49-F238E27FC236}">
                <a16:creationId xmlns:a16="http://schemas.microsoft.com/office/drawing/2014/main" id="{7E5CAF38-54A4-47B3-8C38-C85B48454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3C853217-954B-4900-B1F4-D1911327E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8443A-9048-4E09-8874-C9F23FE7FDED}" type="slidenum">
              <a:rPr lang="pl-PL" smtClean="0"/>
              <a:t>‹#›</a:t>
            </a:fld>
            <a:endParaRPr lang="pl-PL"/>
          </a:p>
        </p:txBody>
      </p:sp>
    </p:spTree>
    <p:extLst>
      <p:ext uri="{BB962C8B-B14F-4D97-AF65-F5344CB8AC3E}">
        <p14:creationId xmlns:p14="http://schemas.microsoft.com/office/powerpoint/2010/main" val="1082199371"/>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62" r:id="rId3"/>
    <p:sldLayoutId id="2147483677" r:id="rId4"/>
    <p:sldLayoutId id="2147483663" r:id="rId5"/>
    <p:sldLayoutId id="2147483660" r:id="rId6"/>
    <p:sldLayoutId id="2147483655" r:id="rId7"/>
    <p:sldLayoutId id="2147483661"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6074AF-5DA5-454A-BFD9-CBC07296974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pl-PL"/>
              <a:t>Kliknij, aby edytować styl</a:t>
            </a:r>
            <a:endParaRPr lang="en-US"/>
          </a:p>
        </p:txBody>
      </p:sp>
      <p:sp>
        <p:nvSpPr>
          <p:cNvPr id="3" name="Text Placeholder 2">
            <a:extLst>
              <a:ext uri="{FF2B5EF4-FFF2-40B4-BE49-F238E27FC236}">
                <a16:creationId xmlns:a16="http://schemas.microsoft.com/office/drawing/2014/main" id="{65E4CC05-57D9-4A8B-B070-011489D8D88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a:extLst>
              <a:ext uri="{FF2B5EF4-FFF2-40B4-BE49-F238E27FC236}">
                <a16:creationId xmlns:a16="http://schemas.microsoft.com/office/drawing/2014/main" id="{38785582-C96E-4492-B497-C33B5C6E34CB}"/>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B7699B56-8ECC-4961-9014-6096B26B3A81}" type="datetime1">
              <a:rPr lang="en-GB"/>
              <a:pPr lvl="0"/>
              <a:t>02/03/2023</a:t>
            </a:fld>
            <a:endParaRPr lang="en-GB"/>
          </a:p>
        </p:txBody>
      </p:sp>
      <p:sp>
        <p:nvSpPr>
          <p:cNvPr id="5" name="Footer Placeholder 4">
            <a:extLst>
              <a:ext uri="{FF2B5EF4-FFF2-40B4-BE49-F238E27FC236}">
                <a16:creationId xmlns:a16="http://schemas.microsoft.com/office/drawing/2014/main" id="{52EB8AC7-784F-485A-8513-62CFF592929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5460809D-C463-4E71-B019-EE9A545532DE}"/>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4FE19681-0937-40B2-A9E8-CFBE97540C4B}" type="slidenum">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53" r:id="rId2"/>
  </p:sldLayoutIdLst>
  <p:txStyles>
    <p:titleStyle>
      <a:lvl1pPr marL="0" marR="0" lvl="0" indent="0" algn="l" defTabSz="914400" rtl="0" fontAlgn="auto" hangingPunct="1">
        <a:lnSpc>
          <a:spcPct val="90000"/>
        </a:lnSpc>
        <a:spcBef>
          <a:spcPts val="0"/>
        </a:spcBef>
        <a:spcAft>
          <a:spcPts val="0"/>
        </a:spcAft>
        <a:buNone/>
        <a:tabLst/>
        <a:defRPr lang="pl-PL" sz="4400" b="0" i="0" u="none" strike="noStrike" kern="1200" cap="none" spc="0" baseline="0">
          <a:solidFill>
            <a:srgbClr val="FFFFFF"/>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FFFFFF"/>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FFFFFF"/>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FFFFFF"/>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FFFFFF"/>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FFFFFF"/>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08519425-45B3-F2C4-A0C4-F5D169CD946F}"/>
              </a:ext>
            </a:extLst>
          </p:cNvPr>
          <p:cNvSpPr txBox="1">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4" tIns="46798" rIns="90004" bIns="46798" numCol="1" anchor="ctr" anchorCtr="1" compatLnSpc="1">
            <a:prstTxWarp prst="textNoShape">
              <a:avLst/>
            </a:prstTxWarp>
          </a:bodyPr>
          <a:lstStyle/>
          <a:p>
            <a:pPr lvl="0"/>
            <a:endParaRPr lang="pl-PL" altLang="pl-PL"/>
          </a:p>
        </p:txBody>
      </p:sp>
      <p:sp>
        <p:nvSpPr>
          <p:cNvPr id="1027" name="Symbol zastępczy tekstu 2">
            <a:extLst>
              <a:ext uri="{FF2B5EF4-FFF2-40B4-BE49-F238E27FC236}">
                <a16:creationId xmlns:a16="http://schemas.microsoft.com/office/drawing/2014/main" id="{3905D017-012E-FB6B-D8AA-0F02C1717247}"/>
              </a:ext>
            </a:extLst>
          </p:cNvPr>
          <p:cNvSpPr txBox="1">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4" tIns="46798" rIns="90004" bIns="46798" numCol="1" anchor="t" anchorCtr="0" compatLnSpc="1">
            <a:prstTxWarp prst="textNoShape">
              <a:avLst/>
            </a:prstTxWarp>
          </a:bodyPr>
          <a:lstStyle/>
          <a:p>
            <a:pPr lvl="0"/>
            <a:r>
              <a:rPr lang="pl-PL" altLang="pl-PL"/>
              <a:t>Edytuj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endParaRPr lang="en-US" altLang="pl-PL"/>
          </a:p>
        </p:txBody>
      </p:sp>
      <p:sp>
        <p:nvSpPr>
          <p:cNvPr id="4" name="Symbol zastępczy daty 3">
            <a:extLst>
              <a:ext uri="{FF2B5EF4-FFF2-40B4-BE49-F238E27FC236}">
                <a16:creationId xmlns:a16="http://schemas.microsoft.com/office/drawing/2014/main" id="{03E1F1A4-33BA-6DC0-BDC4-1489077E76C1}"/>
              </a:ext>
            </a:extLst>
          </p:cNvPr>
          <p:cNvSpPr txBox="1">
            <a:spLocks noGrp="1"/>
          </p:cNvSpPr>
          <p:nvPr>
            <p:ph type="dt" sz="half" idx="2"/>
          </p:nvPr>
        </p:nvSpPr>
        <p:spPr>
          <a:xfrm>
            <a:off x="609600" y="6356351"/>
            <a:ext cx="2844800" cy="365125"/>
          </a:xfrm>
          <a:prstGeom prst="rect">
            <a:avLst/>
          </a:prstGeom>
          <a:noFill/>
          <a:ln>
            <a:noFill/>
          </a:ln>
        </p:spPr>
        <p:txBody>
          <a:bodyPr vert="horz" wrap="square" lIns="90004" tIns="46798" rIns="90004" bIns="46798" anchor="ctr" anchorCtr="0" compatLnSpc="1">
            <a:noAutofit/>
          </a:bodyPr>
          <a:lstStyle>
            <a:lvl1pPr marL="0" marR="0" lvl="0" indent="0" algn="l" defTabSz="914400" rtl="0" eaLnBrk="1" fontAlgn="auto" hangingPunct="0">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pl-PL" sz="1800" b="0" i="0" u="none" strike="noStrike" kern="1200" cap="none" spc="0" baseline="0">
                <a:solidFill>
                  <a:srgbClr val="000000"/>
                </a:solidFill>
                <a:uFillTx/>
                <a:latin typeface="Arial" pitchFamily="2"/>
                <a:ea typeface="Arial" pitchFamily="2"/>
                <a:cs typeface="Arial" pitchFamily="2"/>
              </a:defRPr>
            </a:lvl1pPr>
          </a:lstStyle>
          <a:p>
            <a:pPr>
              <a:defRPr/>
            </a:pPr>
            <a:endParaRPr/>
          </a:p>
        </p:txBody>
      </p:sp>
      <p:sp>
        <p:nvSpPr>
          <p:cNvPr id="5" name="Symbol zastępczy stopki 4">
            <a:extLst>
              <a:ext uri="{FF2B5EF4-FFF2-40B4-BE49-F238E27FC236}">
                <a16:creationId xmlns:a16="http://schemas.microsoft.com/office/drawing/2014/main" id="{0165B8C5-3252-02D9-0418-0D6A40DC2FBD}"/>
              </a:ext>
            </a:extLst>
          </p:cNvPr>
          <p:cNvSpPr txBox="1">
            <a:spLocks noGrp="1"/>
          </p:cNvSpPr>
          <p:nvPr>
            <p:ph type="ftr" sz="quarter" idx="3"/>
          </p:nvPr>
        </p:nvSpPr>
        <p:spPr>
          <a:xfrm>
            <a:off x="4165600" y="6356351"/>
            <a:ext cx="3860800" cy="365125"/>
          </a:xfrm>
          <a:prstGeom prst="rect">
            <a:avLst/>
          </a:prstGeom>
          <a:noFill/>
          <a:ln>
            <a:noFill/>
          </a:ln>
        </p:spPr>
        <p:txBody>
          <a:bodyPr vert="horz" wrap="square" lIns="90004" tIns="46798" rIns="90004" bIns="46798" anchor="ctr" anchorCtr="0" compatLnSpc="1">
            <a:noAutofit/>
          </a:bodyPr>
          <a:lstStyle>
            <a:lvl1pPr marL="0" marR="0" lvl="0" indent="0" algn="l" defTabSz="914400" rtl="0" eaLnBrk="1" fontAlgn="auto" hangingPunct="0">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pl-PL" sz="1800" b="0" i="0" u="none" strike="noStrike" kern="1200" cap="none" spc="0" baseline="0">
                <a:solidFill>
                  <a:srgbClr val="000000"/>
                </a:solidFill>
                <a:uFillTx/>
                <a:latin typeface="Arial" pitchFamily="2"/>
                <a:ea typeface="Arial" pitchFamily="2"/>
                <a:cs typeface="Arial" pitchFamily="2"/>
              </a:defRPr>
            </a:lvl1pPr>
          </a:lstStyle>
          <a:p>
            <a:pPr>
              <a:defRPr/>
            </a:pPr>
            <a:endParaRPr/>
          </a:p>
        </p:txBody>
      </p:sp>
      <p:sp>
        <p:nvSpPr>
          <p:cNvPr id="6" name="Symbol zastępczy numeru slajdu 5">
            <a:extLst>
              <a:ext uri="{FF2B5EF4-FFF2-40B4-BE49-F238E27FC236}">
                <a16:creationId xmlns:a16="http://schemas.microsoft.com/office/drawing/2014/main" id="{5BCD5818-3B8E-B3C5-E0CC-A17A09F6457D}"/>
              </a:ext>
            </a:extLst>
          </p:cNvPr>
          <p:cNvSpPr txBox="1">
            <a:spLocks noGrp="1"/>
          </p:cNvSpPr>
          <p:nvPr>
            <p:ph type="sldNum" sz="quarter" idx="4"/>
          </p:nvPr>
        </p:nvSpPr>
        <p:spPr>
          <a:xfrm>
            <a:off x="8737600" y="6356351"/>
            <a:ext cx="2844800" cy="365125"/>
          </a:xfrm>
          <a:prstGeom prst="rect">
            <a:avLst/>
          </a:prstGeom>
          <a:noFill/>
          <a:ln>
            <a:noFill/>
          </a:ln>
        </p:spPr>
        <p:txBody>
          <a:bodyPr vert="horz" wrap="square" lIns="90004" tIns="46798" rIns="90004" bIns="46798" numCol="1" anchor="ctr" anchorCtr="0" compatLnSpc="1">
            <a:prstTxWarp prst="textNoShape">
              <a:avLst/>
            </a:prstTxWarp>
            <a:noAutofit/>
          </a:bodyPr>
          <a:lstStyle>
            <a:lvl1pPr eaLnBrk="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latin typeface="Arial" panose="020B0604020202020204" pitchFamily="34" charset="0"/>
                <a:cs typeface="Arial" panose="020B0604020202020204" pitchFamily="34" charset="0"/>
              </a:defRPr>
            </a:lvl1pPr>
          </a:lstStyle>
          <a:p>
            <a:pPr>
              <a:defRPr/>
            </a:pPr>
            <a:fld id="{DE0A72C8-DCE2-43F5-9742-92DCEAC5C403}"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en-US" sz="4400">
          <a:solidFill>
            <a:srgbClr val="000000"/>
          </a:solidFill>
          <a:latin typeface="Calibri" pitchFamily="34"/>
        </a:defRPr>
      </a:lvl1pPr>
      <a:lvl2pPr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000000"/>
          </a:solidFill>
          <a:latin typeface="Calibri" panose="020F0502020204030204" pitchFamily="34" charset="0"/>
        </a:defRPr>
      </a:lvl2pPr>
      <a:lvl3pPr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000000"/>
          </a:solidFill>
          <a:latin typeface="Calibri" panose="020F0502020204030204" pitchFamily="34" charset="0"/>
        </a:defRPr>
      </a:lvl3pPr>
      <a:lvl4pPr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000000"/>
          </a:solidFill>
          <a:latin typeface="Calibri" panose="020F0502020204030204" pitchFamily="34" charset="0"/>
        </a:defRPr>
      </a:lvl4pPr>
      <a:lvl5pPr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000000"/>
          </a:solidFill>
          <a:latin typeface="Calibri" panose="020F0502020204030204" pitchFamily="34" charset="0"/>
        </a:defRPr>
      </a:lvl5pPr>
      <a:lvl6pPr marL="457200"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000000"/>
          </a:solidFill>
          <a:latin typeface="Calibri" panose="020F0502020204030204" pitchFamily="34" charset="0"/>
        </a:defRPr>
      </a:lvl6pPr>
      <a:lvl7pPr marL="914400"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000000"/>
          </a:solidFill>
          <a:latin typeface="Calibri" panose="020F0502020204030204" pitchFamily="34" charset="0"/>
        </a:defRPr>
      </a:lvl7pPr>
      <a:lvl8pPr marL="1371600"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000000"/>
          </a:solidFill>
          <a:latin typeface="Calibri" panose="020F0502020204030204" pitchFamily="34" charset="0"/>
        </a:defRPr>
      </a:lvl8pPr>
      <a:lvl9pPr marL="1828800" algn="ctr" rtl="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000000"/>
          </a:solidFill>
          <a:latin typeface="Calibri" panose="020F0502020204030204" pitchFamily="34" charset="0"/>
        </a:defRPr>
      </a:lvl9pPr>
    </p:titleStyle>
    <p:bodyStyle>
      <a:lvl1pPr algn="l" rtl="0" eaLnBrk="0" fontAlgn="base" hangingPunct="0">
        <a:spcBef>
          <a:spcPts val="80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lang="pl-PL" sz="3200">
          <a:solidFill>
            <a:srgbClr val="000000"/>
          </a:solidFill>
          <a:latin typeface="Calibri" pitchFamily="34"/>
        </a:defRPr>
      </a:lvl1pPr>
      <a:lvl2pPr marL="685800" lvl="1" indent="-228600" algn="l" rtl="0" eaLnBrk="0" fontAlgn="base" hangingPunct="0">
        <a:lnSpc>
          <a:spcPct val="90000"/>
        </a:lnSpc>
        <a:spcBef>
          <a:spcPts val="500"/>
        </a:spcBef>
        <a:spcAft>
          <a:spcPct val="0"/>
        </a:spcAft>
        <a:buSzPct val="100000"/>
        <a:buFont typeface="Arial" panose="020B0604020202020204" pitchFamily="34" charset="0"/>
        <a:buChar char="•"/>
        <a:defRPr lang="pl-PL" sz="2400" kern="1200">
          <a:solidFill>
            <a:srgbClr val="000000"/>
          </a:solidFill>
          <a:latin typeface="Calibri"/>
        </a:defRPr>
      </a:lvl2pPr>
      <a:lvl3pPr marL="1143000" lvl="2" indent="-228600" algn="l" rtl="0" eaLnBrk="0" fontAlgn="base" hangingPunct="0">
        <a:lnSpc>
          <a:spcPct val="90000"/>
        </a:lnSpc>
        <a:spcBef>
          <a:spcPts val="500"/>
        </a:spcBef>
        <a:spcAft>
          <a:spcPct val="0"/>
        </a:spcAft>
        <a:buSzPct val="100000"/>
        <a:buFont typeface="Arial" panose="020B0604020202020204" pitchFamily="34" charset="0"/>
        <a:buChar char="•"/>
        <a:defRPr lang="pl-PL" sz="2000" kern="1200">
          <a:solidFill>
            <a:srgbClr val="000000"/>
          </a:solidFill>
          <a:latin typeface="Calibri"/>
        </a:defRPr>
      </a:lvl3pPr>
      <a:lvl4pPr marL="1600200" lvl="3" indent="-228600" algn="l" rtl="0" eaLnBrk="0" fontAlgn="base" hangingPunct="0">
        <a:lnSpc>
          <a:spcPct val="90000"/>
        </a:lnSpc>
        <a:spcBef>
          <a:spcPts val="500"/>
        </a:spcBef>
        <a:spcAft>
          <a:spcPct val="0"/>
        </a:spcAft>
        <a:buSzPct val="100000"/>
        <a:buFont typeface="Arial" panose="020B0604020202020204" pitchFamily="34" charset="0"/>
        <a:buChar char="•"/>
        <a:defRPr lang="pl-PL" kern="1200">
          <a:solidFill>
            <a:srgbClr val="000000"/>
          </a:solidFill>
          <a:latin typeface="Calibri"/>
        </a:defRPr>
      </a:lvl4pPr>
      <a:lvl5pPr marL="2057400" lvl="4" indent="-228600" algn="l" rtl="0" eaLnBrk="0" fontAlgn="base" hangingPunct="0">
        <a:lnSpc>
          <a:spcPct val="90000"/>
        </a:lnSpc>
        <a:spcBef>
          <a:spcPts val="500"/>
        </a:spcBef>
        <a:spcAft>
          <a:spcPct val="0"/>
        </a:spcAft>
        <a:buSzPct val="100000"/>
        <a:buFont typeface="Arial" panose="020B0604020202020204" pitchFamily="34" charset="0"/>
        <a:buChar char="•"/>
        <a:defRPr lang="pl-PL" kern="1200">
          <a:solidFill>
            <a:srgbClr val="000000"/>
          </a:solidFill>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EDFD3-19BC-45F2-B8BC-42B8820753B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pl-PL"/>
              <a:t>Kliknij, aby edytować styl</a:t>
            </a:r>
            <a:endParaRPr lang="en-US"/>
          </a:p>
        </p:txBody>
      </p:sp>
      <p:sp>
        <p:nvSpPr>
          <p:cNvPr id="3" name="Text Placeholder 2">
            <a:extLst>
              <a:ext uri="{FF2B5EF4-FFF2-40B4-BE49-F238E27FC236}">
                <a16:creationId xmlns:a16="http://schemas.microsoft.com/office/drawing/2014/main" id="{4307A9BD-002B-47F1-91D0-5C58E2A38AA4}"/>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a:extLst>
              <a:ext uri="{FF2B5EF4-FFF2-40B4-BE49-F238E27FC236}">
                <a16:creationId xmlns:a16="http://schemas.microsoft.com/office/drawing/2014/main" id="{9A6F725A-457B-48DD-AC08-05C7C4964D24}"/>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820FD0D7-F58A-4AA3-ADE1-50EC22456CDD}" type="datetime1">
              <a:rPr lang="en-GB"/>
              <a:pPr lvl="0"/>
              <a:t>02/03/2023</a:t>
            </a:fld>
            <a:endParaRPr lang="en-GB"/>
          </a:p>
        </p:txBody>
      </p:sp>
      <p:sp>
        <p:nvSpPr>
          <p:cNvPr id="5" name="Footer Placeholder 4">
            <a:extLst>
              <a:ext uri="{FF2B5EF4-FFF2-40B4-BE49-F238E27FC236}">
                <a16:creationId xmlns:a16="http://schemas.microsoft.com/office/drawing/2014/main" id="{0E4449A0-29D0-46D7-82F8-BACA20E4AB07}"/>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724E428E-F46D-406F-A15D-DAD44731010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1200" b="0" i="0" u="none" strike="noStrike" kern="1200" cap="none" spc="0" baseline="0">
                <a:solidFill>
                  <a:srgbClr val="FFFFFF"/>
                </a:solidFill>
                <a:uFillTx/>
                <a:latin typeface="Calibri"/>
              </a:defRPr>
            </a:lvl1pPr>
          </a:lstStyle>
          <a:p>
            <a:pPr lvl="0"/>
            <a:fld id="{36FA92AA-2607-4481-86C7-AB1A000158D6}" type="slidenum">
              <a:t>‹#›</a:t>
            </a:fld>
            <a:endParaRPr lang="en-GB"/>
          </a:p>
        </p:txBody>
      </p:sp>
    </p:spTree>
  </p:cSld>
  <p:clrMap bg1="lt1" tx1="dk1" bg2="lt2" tx2="dk2" accent1="accent1" accent2="accent2" accent3="accent3" accent4="accent4" accent5="accent5" accent6="accent6" hlink="hlink" folHlink="folHlink"/>
  <p:sldLayoutIdLst>
    <p:sldLayoutId id="2147483656" r:id="rId1"/>
  </p:sldLayoutIdLst>
  <p:txStyles>
    <p:titleStyle>
      <a:lvl1pPr marL="0" marR="0" lvl="0" indent="0" algn="l" defTabSz="914400" rtl="0" fontAlgn="auto" hangingPunct="1">
        <a:lnSpc>
          <a:spcPct val="90000"/>
        </a:lnSpc>
        <a:spcBef>
          <a:spcPts val="0"/>
        </a:spcBef>
        <a:spcAft>
          <a:spcPts val="0"/>
        </a:spcAft>
        <a:buNone/>
        <a:tabLst/>
        <a:defRPr lang="pl-PL" sz="4400" b="0" i="0" u="none" strike="noStrike" kern="1200" cap="none" spc="0" baseline="0">
          <a:solidFill>
            <a:srgbClr val="FFFFFF"/>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FFFFFF"/>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FFFFFF"/>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FFFFFF"/>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FFFFFF"/>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FFFFFF"/>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8D58883A-AB9B-76C8-2470-5F28EBCC25B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n-US"/>
              <a:t>Kliknij, aby edytować styl</a:t>
            </a:r>
            <a:endParaRPr lang="en-US" altLang="en-US"/>
          </a:p>
        </p:txBody>
      </p:sp>
      <p:sp>
        <p:nvSpPr>
          <p:cNvPr id="1027" name="Symbol zastępczy tekstu 2">
            <a:extLst>
              <a:ext uri="{FF2B5EF4-FFF2-40B4-BE49-F238E27FC236}">
                <a16:creationId xmlns:a16="http://schemas.microsoft.com/office/drawing/2014/main" id="{AF1A2DAC-52A7-C5D6-E8BC-C819371DB4D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n-US"/>
              <a:t>Kliknij, aby edytować style wzorca tekstu</a:t>
            </a:r>
          </a:p>
          <a:p>
            <a:pPr lvl="1"/>
            <a:r>
              <a:rPr lang="pl-PL" altLang="en-US"/>
              <a:t>Drugi poziom</a:t>
            </a:r>
          </a:p>
          <a:p>
            <a:pPr lvl="2"/>
            <a:r>
              <a:rPr lang="pl-PL" altLang="en-US"/>
              <a:t>Trzeci poziom</a:t>
            </a:r>
          </a:p>
          <a:p>
            <a:pPr lvl="3"/>
            <a:r>
              <a:rPr lang="pl-PL" altLang="en-US"/>
              <a:t>Czwarty poziom</a:t>
            </a:r>
          </a:p>
          <a:p>
            <a:pPr lvl="4"/>
            <a:r>
              <a:rPr lang="pl-PL" altLang="en-US"/>
              <a:t>Piąty poziom</a:t>
            </a:r>
            <a:endParaRPr lang="en-US" altLang="en-US"/>
          </a:p>
        </p:txBody>
      </p:sp>
      <p:sp>
        <p:nvSpPr>
          <p:cNvPr id="4" name="Symbol zastępczy daty 3">
            <a:extLst>
              <a:ext uri="{FF2B5EF4-FFF2-40B4-BE49-F238E27FC236}">
                <a16:creationId xmlns:a16="http://schemas.microsoft.com/office/drawing/2014/main" id="{6B240231-6A52-5470-76FE-56BCC38B9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B64BB90-6F29-4C11-8D3E-F8965AEB645D}" type="datetimeFigureOut">
              <a:rPr lang="en-US"/>
              <a:pPr>
                <a:defRPr/>
              </a:pPr>
              <a:t>3/2/2023</a:t>
            </a:fld>
            <a:endParaRPr lang="en-US"/>
          </a:p>
        </p:txBody>
      </p:sp>
      <p:sp>
        <p:nvSpPr>
          <p:cNvPr id="5" name="Symbol zastępczy stopki 4">
            <a:extLst>
              <a:ext uri="{FF2B5EF4-FFF2-40B4-BE49-F238E27FC236}">
                <a16:creationId xmlns:a16="http://schemas.microsoft.com/office/drawing/2014/main" id="{7E2CEB35-3269-7FC5-193F-43C6EBA39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ymbol zastępczy numeru slajdu 5">
            <a:extLst>
              <a:ext uri="{FF2B5EF4-FFF2-40B4-BE49-F238E27FC236}">
                <a16:creationId xmlns:a16="http://schemas.microsoft.com/office/drawing/2014/main" id="{6953B732-1CD7-9CC9-0893-A74BCC78049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94789579-6A1C-4C96-9FE1-C20D02CB97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2000"/>
                                        <p:tgtEl>
                                          <p:spTgt spid="102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fade">
                                      <p:cBhvr>
                                        <p:cTn id="15" dur="2000"/>
                                        <p:tgtEl>
                                          <p:spTgt spid="102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fade">
                                      <p:cBhvr>
                                        <p:cTn id="18" dur="2000"/>
                                        <p:tgtEl>
                                          <p:spTgt spid="102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fade">
                                      <p:cBhvr>
                                        <p:cTn id="21" dur="2000"/>
                                        <p:tgtEl>
                                          <p:spTgt spid="102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fade">
                                      <p:cBhvr>
                                        <p:cTn id="24" dur="20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8D58883A-AB9B-76C8-2470-5F28EBCC25B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n-US"/>
              <a:t>Kliknij, aby edytować styl</a:t>
            </a:r>
            <a:endParaRPr lang="en-US" altLang="en-US"/>
          </a:p>
        </p:txBody>
      </p:sp>
      <p:sp>
        <p:nvSpPr>
          <p:cNvPr id="1027" name="Symbol zastępczy tekstu 2">
            <a:extLst>
              <a:ext uri="{FF2B5EF4-FFF2-40B4-BE49-F238E27FC236}">
                <a16:creationId xmlns:a16="http://schemas.microsoft.com/office/drawing/2014/main" id="{AF1A2DAC-52A7-C5D6-E8BC-C819371DB4D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n-US"/>
              <a:t>Kliknij, aby edytować style wzorca tekstu</a:t>
            </a:r>
          </a:p>
          <a:p>
            <a:pPr lvl="1"/>
            <a:r>
              <a:rPr lang="pl-PL" altLang="en-US"/>
              <a:t>Drugi poziom</a:t>
            </a:r>
          </a:p>
          <a:p>
            <a:pPr lvl="2"/>
            <a:r>
              <a:rPr lang="pl-PL" altLang="en-US"/>
              <a:t>Trzeci poziom</a:t>
            </a:r>
          </a:p>
          <a:p>
            <a:pPr lvl="3"/>
            <a:r>
              <a:rPr lang="pl-PL" altLang="en-US"/>
              <a:t>Czwarty poziom</a:t>
            </a:r>
          </a:p>
          <a:p>
            <a:pPr lvl="4"/>
            <a:r>
              <a:rPr lang="pl-PL" altLang="en-US"/>
              <a:t>Piąty poziom</a:t>
            </a:r>
            <a:endParaRPr lang="en-US" altLang="en-US"/>
          </a:p>
        </p:txBody>
      </p:sp>
      <p:sp>
        <p:nvSpPr>
          <p:cNvPr id="4" name="Symbol zastępczy daty 3">
            <a:extLst>
              <a:ext uri="{FF2B5EF4-FFF2-40B4-BE49-F238E27FC236}">
                <a16:creationId xmlns:a16="http://schemas.microsoft.com/office/drawing/2014/main" id="{6B240231-6A52-5470-76FE-56BCC38B9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B64BB90-6F29-4C11-8D3E-F8965AEB645D}" type="datetimeFigureOut">
              <a:rPr lang="en-US"/>
              <a:pPr>
                <a:defRPr/>
              </a:pPr>
              <a:t>3/2/2023</a:t>
            </a:fld>
            <a:endParaRPr lang="en-US"/>
          </a:p>
        </p:txBody>
      </p:sp>
      <p:sp>
        <p:nvSpPr>
          <p:cNvPr id="5" name="Symbol zastępczy stopki 4">
            <a:extLst>
              <a:ext uri="{FF2B5EF4-FFF2-40B4-BE49-F238E27FC236}">
                <a16:creationId xmlns:a16="http://schemas.microsoft.com/office/drawing/2014/main" id="{7E2CEB35-3269-7FC5-193F-43C6EBA39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ymbol zastępczy numeru slajdu 5">
            <a:extLst>
              <a:ext uri="{FF2B5EF4-FFF2-40B4-BE49-F238E27FC236}">
                <a16:creationId xmlns:a16="http://schemas.microsoft.com/office/drawing/2014/main" id="{6953B732-1CD7-9CC9-0893-A74BCC78049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94789579-6A1C-4C96-9FE1-C20D02CB97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2000"/>
                                        <p:tgtEl>
                                          <p:spTgt spid="102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fade">
                                      <p:cBhvr>
                                        <p:cTn id="15" dur="2000"/>
                                        <p:tgtEl>
                                          <p:spTgt spid="102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fade">
                                      <p:cBhvr>
                                        <p:cTn id="18" dur="2000"/>
                                        <p:tgtEl>
                                          <p:spTgt spid="102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fade">
                                      <p:cBhvr>
                                        <p:cTn id="21" dur="2000"/>
                                        <p:tgtEl>
                                          <p:spTgt spid="102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fade">
                                      <p:cBhvr>
                                        <p:cTn id="24" dur="20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bkh4blU4RU1WNU84R1RMT08xOWVITUFzSVFid3xBQ3Jtc0tuZllRREl5Rk9tNjNFWGpmS2tLcG8tRkx6QTJ2Zm5WNU41Z3I5MTYyTnBGaUFRNGFod0hIX0phQVMxVDduWEZhajlDR0tyZ2xnNnZfLVNhMVBpc1EzRm45Q0pvWFkwS0dEWnFhYzVQanRldE9abWYwbw&amp;q=https://politicalscience.ku.dk/staff/Academic_staff/?pure%3Dfiles/130251172/Dinesen_S_nderskov_Ethnic_Diversity_and_Social_Trust_Forthcoming_ASR.pdf&amp;v=FHlGNl8TL_I" TargetMode="External"/><Relationship Id="rId7" Type="http://schemas.openxmlformats.org/officeDocument/2006/relationships/hyperlink" Target="https://www.youtube.com/redirect?event=video_description&amp;redir_token=QUFFLUhqbjZ6aW9mTzFPOTJSX1pVVURlTllPbEVKNGpCUXxBQ3Jtc0trOV9QaGszU2dZZE94MHA0ZFVnWHhYNHVfYk5sLW1fcFZvVzFXSzF0UlJoWkJUMXNqUFJWVFFpc2NOVnFEMXc3OVNvYjdwQWJVU1RZaHRaV09iSjg3a2FGbnZCWmNEak5pYUUxTVdDYWVZWFI0WTRjQQ&amp;q=https://www.annualreviews.org/doi/pdf/10.1146/annurev-polisci-052918-020708&amp;v=FHlGNl8TL_I" TargetMode="External"/><Relationship Id="rId2" Type="http://schemas.openxmlformats.org/officeDocument/2006/relationships/hyperlink" Target="https://www.youtube.com/redirect?event=video_description&amp;redir_token=QUFFLUhqa3ZHd1VkeEZ3eUp3UFg5X2YxbmxleGZfaFR0Z3xBQ3Jtc0tuTG44TVlYd3EzZE1icWdIRGdaeW44cWJrVUk4d2I3R2lOa3M0M3dHOGJ2SDhITHJteEpic1dOcHBucExqd0E1X0VpMmpVeGp5Q3BEVE44WFFsdmJOVFY5RkhTSVJOa1J1UGpZTjl2MURTLV9sN2FlQQ&amp;q=https://onlinelibrary.wiley.com/doi/abs/10.1111/j.1475-4932.2006.00339.x&amp;v=FHlGNl8TL_I" TargetMode="External"/><Relationship Id="rId1" Type="http://schemas.openxmlformats.org/officeDocument/2006/relationships/slideLayout" Target="../slideLayouts/slideLayout2.xml"/><Relationship Id="rId6" Type="http://schemas.openxmlformats.org/officeDocument/2006/relationships/hyperlink" Target="https://www.youtube.com/redirect?event=video_description&amp;redir_token=QUFFLUhqbnU2bjRrSzBfcHNYVV9NNVJaX2FpdWhrRnJDQXxBQ3Jtc0tteFRhcDZNUkJ0bEVaeDB6WjU0VjhvTkl4NU9pcDI3a2Zsb295OHJiNDNHTDI2N2JvSEwwblBqZmpSUkNjS1BMVjJmNldfRWM5NG9CeUY4UWZIVDlSSnR5aDdPbHZLWXhtWUJvWU8zdzU3ZmhTVDFuQQ&amp;q=https://www.journals.uchicago.edu/doi/abs/10.1086/686010&amp;v=FHlGNl8TL_I" TargetMode="External"/><Relationship Id="rId5" Type="http://schemas.openxmlformats.org/officeDocument/2006/relationships/hyperlink" Target="https://www.youtube.com/redirect?event=video_description&amp;redir_token=QUFFLUhqa2NITG9aUFc5MHhMMXB6a0kzT1F3TklCbjFIZ3xBQ3Jtc0ttQ3pYQURBZTRwdW1FU200TmprNms2WVcxcjg0bFdPRlRjeGZzTG9XSk9KNUJCVkVad2pIWER1UlozSUN6dzNUTE1JZkN2Q2ZtdkhtVmY5YnVWY1FaMkpsNzZCbHktQXFIZ1F1YThnR0lQeEJETlM2cw&amp;q=https://www.puttingourdifferencestowork.com/pdf/j.1467-9477.2007.00176%20Putnam%20Diversity.pdf&amp;v=FHlGNl8TL_I" TargetMode="External"/><Relationship Id="rId4" Type="http://schemas.openxmlformats.org/officeDocument/2006/relationships/hyperlink" Target="https://www.youtube.com/redirect?event=video_description&amp;redir_token=QUFFLUhqblFmcGc1bTY0bG9nVlltRHR6V2tzN3pkNGw3d3xBQ3Jtc0trNFFYR080ZDd3enNHcUtRaW1lcFVWdUNTUlVrUk1Na25PeTIycXdWNV9FcE5jdEtkSHZIMzRqWW1NZGZocGNISVJCUEhhaTFhZ29yY1JRT3ZXTWFwLW5iWk1vTVY1dlRSNlhSZ0VBU211SjM1Y0s0TQ&amp;q=https://www.jstor.org/stable/3687816#metadata_info_tab_contents&amp;v=FHlGNl8TL_I"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9327F0-5DF5-63B4-70F1-F0592828A075}"/>
              </a:ext>
            </a:extLst>
          </p:cNvPr>
          <p:cNvSpPr>
            <a:spLocks noGrp="1"/>
          </p:cNvSpPr>
          <p:nvPr>
            <p:ph type="title"/>
          </p:nvPr>
        </p:nvSpPr>
        <p:spPr>
          <a:xfrm>
            <a:off x="1255060" y="5279511"/>
            <a:ext cx="9681882" cy="739879"/>
          </a:xfrm>
        </p:spPr>
        <p:txBody>
          <a:bodyPr vert="horz" lIns="91440" tIns="45720" rIns="91440" bIns="45720" rtlCol="0" anchor="b">
            <a:normAutofit/>
          </a:bodyPr>
          <a:lstStyle/>
          <a:p>
            <a:pPr algn="ctr"/>
            <a:r>
              <a:rPr lang="en-US" sz="4000" dirty="0">
                <a:solidFill>
                  <a:srgbClr val="C00000"/>
                </a:solidFill>
                <a:latin typeface="Bahnschrift" panose="020B0502040204020203" pitchFamily="34" charset="0"/>
              </a:rPr>
              <a:t>Des</a:t>
            </a:r>
            <a:r>
              <a:rPr lang="pl-PL" sz="4000" dirty="0" err="1">
                <a:solidFill>
                  <a:srgbClr val="C00000"/>
                </a:solidFill>
                <a:latin typeface="Bahnschrift" panose="020B0502040204020203" pitchFamily="34" charset="0"/>
              </a:rPr>
              <a:t>tabilising</a:t>
            </a:r>
            <a:r>
              <a:rPr lang="pl-PL" sz="4000" dirty="0">
                <a:solidFill>
                  <a:srgbClr val="C00000"/>
                </a:solidFill>
                <a:latin typeface="Bahnschrift" panose="020B0502040204020203" pitchFamily="34" charset="0"/>
              </a:rPr>
              <a:t> </a:t>
            </a:r>
            <a:r>
              <a:rPr lang="pl-PL" sz="4000" dirty="0" err="1">
                <a:solidFill>
                  <a:srgbClr val="C00000"/>
                </a:solidFill>
                <a:latin typeface="Bahnschrift" panose="020B0502040204020203" pitchFamily="34" charset="0"/>
              </a:rPr>
              <a:t>nations</a:t>
            </a:r>
            <a:r>
              <a:rPr lang="pl-PL" sz="4000" dirty="0">
                <a:solidFill>
                  <a:srgbClr val="C00000"/>
                </a:solidFill>
                <a:latin typeface="Bahnschrift" panose="020B0502040204020203" pitchFamily="34" charset="0"/>
              </a:rPr>
              <a:t> and </a:t>
            </a:r>
            <a:r>
              <a:rPr lang="pl-PL" sz="4000" dirty="0" err="1">
                <a:solidFill>
                  <a:srgbClr val="C00000"/>
                </a:solidFill>
                <a:latin typeface="Bahnschrift" panose="020B0502040204020203" pitchFamily="34" charset="0"/>
              </a:rPr>
              <a:t>individuals</a:t>
            </a:r>
            <a:endParaRPr lang="en-US" sz="4000" dirty="0">
              <a:solidFill>
                <a:srgbClr val="C00000"/>
              </a:solidFill>
              <a:latin typeface="Bahnschrift" panose="020B0502040204020203" pitchFamily="34" charset="0"/>
            </a:endParaRPr>
          </a:p>
        </p:txBody>
      </p:sp>
      <p:sp>
        <p:nvSpPr>
          <p:cNvPr id="3" name="Text Placeholder 2">
            <a:extLst>
              <a:ext uri="{FF2B5EF4-FFF2-40B4-BE49-F238E27FC236}">
                <a16:creationId xmlns:a16="http://schemas.microsoft.com/office/drawing/2014/main" id="{66B2C46C-9A53-C532-B24D-FE1D78AB21C0}"/>
              </a:ext>
            </a:extLst>
          </p:cNvPr>
          <p:cNvSpPr>
            <a:spLocks noGrp="1"/>
          </p:cNvSpPr>
          <p:nvPr>
            <p:ph type="body" idx="1"/>
          </p:nvPr>
        </p:nvSpPr>
        <p:spPr>
          <a:xfrm>
            <a:off x="2426447" y="6019391"/>
            <a:ext cx="7315199" cy="365125"/>
          </a:xfrm>
        </p:spPr>
        <p:txBody>
          <a:bodyPr vert="horz" lIns="91440" tIns="45720" rIns="91440" bIns="45720" rtlCol="0" anchor="t">
            <a:noAutofit/>
          </a:bodyPr>
          <a:lstStyle/>
          <a:p>
            <a:pPr algn="ctr"/>
            <a:r>
              <a:rPr lang="pl-PL" dirty="0">
                <a:solidFill>
                  <a:srgbClr val="0070C0"/>
                </a:solidFill>
              </a:rPr>
              <a:t>Garry Robson</a:t>
            </a:r>
            <a:endParaRPr lang="en-US" dirty="0">
              <a:solidFill>
                <a:srgbClr val="0070C0"/>
              </a:solidFill>
            </a:endParaRPr>
          </a:p>
        </p:txBody>
      </p:sp>
      <p:pic>
        <p:nvPicPr>
          <p:cNvPr id="4" name="Picture 2">
            <a:extLst>
              <a:ext uri="{FF2B5EF4-FFF2-40B4-BE49-F238E27FC236}">
                <a16:creationId xmlns:a16="http://schemas.microsoft.com/office/drawing/2014/main" id="{274D2970-D35B-1A17-B065-D65B42D0E84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677" b="13610"/>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953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The left needs to realise that new red lines have been drawn in India and they have to adapt">
            <a:extLst>
              <a:ext uri="{FF2B5EF4-FFF2-40B4-BE49-F238E27FC236}">
                <a16:creationId xmlns:a16="http://schemas.microsoft.com/office/drawing/2014/main" id="{D920603F-8BB7-E53C-2594-6B59C24DB30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101" b="200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8"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AC307D-BFF1-8E24-5E9C-EFFDF97DA3D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pl-PL" sz="3600" dirty="0">
                <a:solidFill>
                  <a:schemeClr val="tx1">
                    <a:lumMod val="85000"/>
                    <a:lumOff val="15000"/>
                  </a:schemeClr>
                </a:solidFill>
              </a:rPr>
              <a:t>2. </a:t>
            </a:r>
            <a:r>
              <a:rPr lang="en-US" sz="3600" dirty="0">
                <a:solidFill>
                  <a:schemeClr val="tx1">
                    <a:lumMod val="85000"/>
                    <a:lumOff val="15000"/>
                  </a:schemeClr>
                </a:solidFill>
              </a:rPr>
              <a:t>Cultural Marxism</a:t>
            </a:r>
            <a:r>
              <a:rPr lang="pl-PL" sz="3600" dirty="0">
                <a:solidFill>
                  <a:schemeClr val="tx1">
                    <a:lumMod val="85000"/>
                    <a:lumOff val="15000"/>
                  </a:schemeClr>
                </a:solidFill>
              </a:rPr>
              <a:t> and ‚</a:t>
            </a:r>
            <a:r>
              <a:rPr lang="pl-PL" sz="3600" dirty="0" err="1">
                <a:solidFill>
                  <a:schemeClr val="tx1">
                    <a:lumMod val="85000"/>
                    <a:lumOff val="15000"/>
                  </a:schemeClr>
                </a:solidFill>
              </a:rPr>
              <a:t>woke</a:t>
            </a:r>
            <a:r>
              <a:rPr lang="pl-PL" sz="3600" dirty="0">
                <a:solidFill>
                  <a:schemeClr val="tx1">
                    <a:lumMod val="85000"/>
                    <a:lumOff val="15000"/>
                  </a:schemeClr>
                </a:solidFill>
              </a:rPr>
              <a:t>’ </a:t>
            </a:r>
            <a:endParaRPr lang="en-US" sz="3600" dirty="0">
              <a:solidFill>
                <a:schemeClr val="tx1">
                  <a:lumMod val="85000"/>
                  <a:lumOff val="15000"/>
                </a:schemeClr>
              </a:solidFill>
            </a:endParaRPr>
          </a:p>
        </p:txBody>
      </p:sp>
      <p:cxnSp>
        <p:nvCxnSpPr>
          <p:cNvPr id="6159"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60"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893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4B39D2C-4989-FE76-D0EC-0C8232CC2066}"/>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3600" kern="1200" dirty="0">
                <a:solidFill>
                  <a:schemeClr val="tx1"/>
                </a:solidFill>
                <a:latin typeface="+mn-lt"/>
                <a:ea typeface="+mj-ea"/>
                <a:cs typeface="+mj-cs"/>
              </a:rPr>
              <a:t> Antonio Gramsci</a:t>
            </a:r>
          </a:p>
        </p:txBody>
      </p:sp>
      <p:pic>
        <p:nvPicPr>
          <p:cNvPr id="7172" name="Picture 4" descr="Antonio Gramsci | Italian politician | Britannica">
            <a:extLst>
              <a:ext uri="{FF2B5EF4-FFF2-40B4-BE49-F238E27FC236}">
                <a16:creationId xmlns:a16="http://schemas.microsoft.com/office/drawing/2014/main" id="{957F6D31-3032-013E-56EE-95356FA1D24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1350" r="9846" b="-3"/>
          <a:stretch/>
        </p:blipFill>
        <p:spPr bwMode="auto">
          <a:xfrm>
            <a:off x="673749" y="370320"/>
            <a:ext cx="3716238" cy="405101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ankfurt School and Critical Theory – Literary Theory and Criticism">
            <a:extLst>
              <a:ext uri="{FF2B5EF4-FFF2-40B4-BE49-F238E27FC236}">
                <a16:creationId xmlns:a16="http://schemas.microsoft.com/office/drawing/2014/main" id="{62B1165C-4E36-854A-7AD7-7C09BFBF25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75" r="-2" b="13279"/>
          <a:stretch/>
        </p:blipFill>
        <p:spPr bwMode="auto">
          <a:xfrm>
            <a:off x="4719344" y="370320"/>
            <a:ext cx="6798905" cy="4051011"/>
          </a:xfrm>
          <a:prstGeom prst="rect">
            <a:avLst/>
          </a:prstGeom>
          <a:noFill/>
          <a:extLst>
            <a:ext uri="{909E8E84-426E-40DD-AFC4-6F175D3DCCD1}">
              <a14:hiddenFill xmlns:a14="http://schemas.microsoft.com/office/drawing/2010/main">
                <a:solidFill>
                  <a:srgbClr val="FFFFFF"/>
                </a:solidFill>
              </a14:hiddenFill>
            </a:ext>
          </a:extLst>
        </p:spPr>
      </p:pic>
      <p:cxnSp>
        <p:nvCxnSpPr>
          <p:cNvPr id="7181" name="Straight Connector 7180">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176" name="Content Placeholder 7175">
            <a:extLst>
              <a:ext uri="{FF2B5EF4-FFF2-40B4-BE49-F238E27FC236}">
                <a16:creationId xmlns:a16="http://schemas.microsoft.com/office/drawing/2014/main" id="{A4394B17-C93D-C336-A9FE-6B27E1BE3B25}"/>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4000" dirty="0"/>
              <a:t>             Frankfurt School</a:t>
            </a:r>
          </a:p>
        </p:txBody>
      </p:sp>
    </p:spTree>
    <p:extLst>
      <p:ext uri="{BB962C8B-B14F-4D97-AF65-F5344CB8AC3E}">
        <p14:creationId xmlns:p14="http://schemas.microsoft.com/office/powerpoint/2010/main" val="232881923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Gender Trouble by Judith Butler - AbeBooks">
            <a:extLst>
              <a:ext uri="{FF2B5EF4-FFF2-40B4-BE49-F238E27FC236}">
                <a16:creationId xmlns:a16="http://schemas.microsoft.com/office/drawing/2014/main" id="{438FBCF7-4D5C-28A8-AC79-B7B68493AC8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 b="4239"/>
          <a:stretch/>
        </p:blipFill>
        <p:spPr bwMode="auto">
          <a:xfrm>
            <a:off x="20" y="10"/>
            <a:ext cx="4637226"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7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FAF65CB-287E-B481-DC96-0AE1F30CD6E4}"/>
              </a:ext>
            </a:extLst>
          </p:cNvPr>
          <p:cNvSpPr>
            <a:spLocks noGrp="1"/>
          </p:cNvSpPr>
          <p:nvPr>
            <p:ph type="title"/>
          </p:nvPr>
        </p:nvSpPr>
        <p:spPr>
          <a:xfrm>
            <a:off x="5277328" y="640082"/>
            <a:ext cx="6274591" cy="4733302"/>
          </a:xfrm>
        </p:spPr>
        <p:txBody>
          <a:bodyPr vert="horz" lIns="91440" tIns="45720" rIns="91440" bIns="45720" rtlCol="0" anchor="b">
            <a:normAutofit fontScale="90000"/>
          </a:bodyPr>
          <a:lstStyle/>
          <a:p>
            <a:r>
              <a:rPr lang="pl-PL" sz="6000" dirty="0" err="1">
                <a:solidFill>
                  <a:schemeClr val="bg1"/>
                </a:solidFill>
              </a:rPr>
              <a:t>e.g</a:t>
            </a:r>
            <a:r>
              <a:rPr lang="pl-PL" sz="6000" dirty="0">
                <a:solidFill>
                  <a:schemeClr val="bg1"/>
                </a:solidFill>
              </a:rPr>
              <a:t>. </a:t>
            </a:r>
            <a:r>
              <a:rPr lang="en-US" sz="6000" dirty="0">
                <a:solidFill>
                  <a:schemeClr val="bg1"/>
                </a:solidFill>
              </a:rPr>
              <a:t>1990.</a:t>
            </a:r>
            <a:br>
              <a:rPr lang="pl-PL" sz="6000" dirty="0">
                <a:solidFill>
                  <a:schemeClr val="bg1"/>
                </a:solidFill>
              </a:rPr>
            </a:br>
            <a:br>
              <a:rPr lang="pl-PL" sz="6000" dirty="0">
                <a:solidFill>
                  <a:schemeClr val="bg1"/>
                </a:solidFill>
              </a:rPr>
            </a:br>
            <a:r>
              <a:rPr lang="en-US" sz="6000" i="1" dirty="0">
                <a:solidFill>
                  <a:schemeClr val="bg1"/>
                </a:solidFill>
              </a:rPr>
              <a:t>Heteronormativity</a:t>
            </a:r>
            <a:br>
              <a:rPr lang="pl-PL" sz="6000" i="1" dirty="0">
                <a:solidFill>
                  <a:schemeClr val="bg1"/>
                </a:solidFill>
              </a:rPr>
            </a:br>
            <a:br>
              <a:rPr lang="pl-PL" sz="6000" i="1" dirty="0">
                <a:solidFill>
                  <a:schemeClr val="bg1"/>
                </a:solidFill>
              </a:rPr>
            </a:br>
            <a:r>
              <a:rPr lang="pl-PL" sz="6000" dirty="0" err="1">
                <a:solidFill>
                  <a:schemeClr val="bg1"/>
                </a:solidFill>
              </a:rPr>
              <a:t>Gender</a:t>
            </a:r>
            <a:r>
              <a:rPr lang="pl-PL" sz="6000" dirty="0">
                <a:solidFill>
                  <a:schemeClr val="bg1"/>
                </a:solidFill>
              </a:rPr>
              <a:t> </a:t>
            </a:r>
            <a:r>
              <a:rPr lang="pl-PL" sz="6000" dirty="0" err="1">
                <a:solidFill>
                  <a:schemeClr val="bg1"/>
                </a:solidFill>
              </a:rPr>
              <a:t>is</a:t>
            </a:r>
            <a:r>
              <a:rPr lang="pl-PL" sz="6000" dirty="0">
                <a:solidFill>
                  <a:schemeClr val="bg1"/>
                </a:solidFill>
              </a:rPr>
              <a:t> a </a:t>
            </a:r>
            <a:r>
              <a:rPr lang="pl-PL" sz="6000" dirty="0" err="1">
                <a:solidFill>
                  <a:schemeClr val="bg1"/>
                </a:solidFill>
              </a:rPr>
              <a:t>cultural</a:t>
            </a:r>
            <a:r>
              <a:rPr lang="pl-PL" sz="6000" dirty="0">
                <a:solidFill>
                  <a:schemeClr val="bg1"/>
                </a:solidFill>
              </a:rPr>
              <a:t> </a:t>
            </a:r>
            <a:r>
              <a:rPr lang="pl-PL" sz="6000" dirty="0" err="1">
                <a:solidFill>
                  <a:schemeClr val="bg1"/>
                </a:solidFill>
              </a:rPr>
              <a:t>script</a:t>
            </a:r>
            <a:endParaRPr lang="en-US" sz="6000" dirty="0">
              <a:solidFill>
                <a:schemeClr val="bg1"/>
              </a:solidFill>
            </a:endParaRPr>
          </a:p>
        </p:txBody>
      </p:sp>
    </p:spTree>
    <p:extLst>
      <p:ext uri="{BB962C8B-B14F-4D97-AF65-F5344CB8AC3E}">
        <p14:creationId xmlns:p14="http://schemas.microsoft.com/office/powerpoint/2010/main" val="258258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Woke Capitalism: How Huge Corporations Demonstrate Status by Endorsing Political Radicalism">
            <a:extLst>
              <a:ext uri="{FF2B5EF4-FFF2-40B4-BE49-F238E27FC236}">
                <a16:creationId xmlns:a16="http://schemas.microsoft.com/office/drawing/2014/main" id="{0FDF703D-CA65-48A3-A139-D7C58DF72C0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06" b="77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8DBF8-DA09-E0FC-5ACA-4766339AD7F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rgbClr val="C00000"/>
                </a:solidFill>
              </a:rPr>
              <a:t>‘Woke’ capital and corporations</a:t>
            </a:r>
            <a:r>
              <a:rPr lang="pl-PL" sz="3600" dirty="0">
                <a:solidFill>
                  <a:srgbClr val="C00000"/>
                </a:solidFill>
              </a:rPr>
              <a:t> swing </a:t>
            </a:r>
            <a:r>
              <a:rPr lang="pl-PL" sz="3600" dirty="0" err="1">
                <a:solidFill>
                  <a:srgbClr val="C00000"/>
                </a:solidFill>
              </a:rPr>
              <a:t>left</a:t>
            </a:r>
            <a:endParaRPr lang="en-US" sz="3600" dirty="0">
              <a:solidFill>
                <a:srgbClr val="C00000"/>
              </a:solidFill>
            </a:endParaRP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380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77" name="Rectangle 1847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7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4F214-6BC6-26FC-AA0F-89E892FC189E}"/>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r>
              <a:rPr lang="en-US" sz="3600" dirty="0">
                <a:solidFill>
                  <a:srgbClr val="FFFFFF"/>
                </a:solidFill>
              </a:rPr>
              <a:t>‘Wokeness’ as a new civil religion</a:t>
            </a:r>
            <a:r>
              <a:rPr lang="pl-PL" sz="3600" dirty="0">
                <a:solidFill>
                  <a:srgbClr val="FFFFFF"/>
                </a:solidFill>
              </a:rPr>
              <a:t>.</a:t>
            </a:r>
            <a:br>
              <a:rPr lang="pl-PL" sz="3600" dirty="0">
                <a:solidFill>
                  <a:srgbClr val="FFFFFF"/>
                </a:solidFill>
              </a:rPr>
            </a:br>
            <a:br>
              <a:rPr lang="pl-PL" sz="3600" dirty="0">
                <a:solidFill>
                  <a:srgbClr val="FFFFFF"/>
                </a:solidFill>
              </a:rPr>
            </a:br>
            <a:r>
              <a:rPr lang="pl-PL" sz="3600" dirty="0">
                <a:solidFill>
                  <a:srgbClr val="FFFFFF"/>
                </a:solidFill>
              </a:rPr>
              <a:t>The </a:t>
            </a:r>
            <a:r>
              <a:rPr lang="pl-PL" sz="3600" dirty="0" err="1">
                <a:solidFill>
                  <a:srgbClr val="FFFFFF"/>
                </a:solidFill>
              </a:rPr>
              <a:t>new</a:t>
            </a:r>
            <a:r>
              <a:rPr lang="pl-PL" sz="3600" dirty="0">
                <a:solidFill>
                  <a:srgbClr val="FFFFFF"/>
                </a:solidFill>
              </a:rPr>
              <a:t> </a:t>
            </a:r>
            <a:r>
              <a:rPr lang="pl-PL" sz="3600" dirty="0" err="1">
                <a:solidFill>
                  <a:srgbClr val="FFFFFF"/>
                </a:solidFill>
              </a:rPr>
              <a:t>Trinity</a:t>
            </a:r>
            <a:r>
              <a:rPr lang="pl-PL" sz="3600" dirty="0">
                <a:solidFill>
                  <a:srgbClr val="FFFFFF"/>
                </a:solidFill>
              </a:rPr>
              <a:t>:</a:t>
            </a:r>
            <a:br>
              <a:rPr lang="pl-PL" sz="3600" dirty="0">
                <a:solidFill>
                  <a:srgbClr val="FFFFFF"/>
                </a:solidFill>
              </a:rPr>
            </a:br>
            <a:br>
              <a:rPr lang="en-US" sz="3600" dirty="0">
                <a:solidFill>
                  <a:srgbClr val="FFFFFF"/>
                </a:solidFill>
              </a:rPr>
            </a:br>
            <a:r>
              <a:rPr lang="en-US" sz="3600" dirty="0">
                <a:solidFill>
                  <a:schemeClr val="accent4"/>
                </a:solidFill>
              </a:rPr>
              <a:t>diversity </a:t>
            </a:r>
            <a:r>
              <a:rPr lang="en-US" sz="3600" dirty="0">
                <a:solidFill>
                  <a:srgbClr val="FF0000"/>
                </a:solidFill>
              </a:rPr>
              <a:t>equity</a:t>
            </a:r>
            <a:br>
              <a:rPr lang="en-US" sz="3600" dirty="0">
                <a:solidFill>
                  <a:srgbClr val="FFFFFF"/>
                </a:solidFill>
              </a:rPr>
            </a:br>
            <a:r>
              <a:rPr lang="en-US" sz="3600" dirty="0">
                <a:solidFill>
                  <a:schemeClr val="accent6"/>
                </a:solidFill>
              </a:rPr>
              <a:t>sustainability</a:t>
            </a:r>
          </a:p>
        </p:txBody>
      </p:sp>
      <p:sp>
        <p:nvSpPr>
          <p:cNvPr id="1847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ijacking Christianity: Why 'Wokeness Is Anti-Gospel'">
            <a:extLst>
              <a:ext uri="{FF2B5EF4-FFF2-40B4-BE49-F238E27FC236}">
                <a16:creationId xmlns:a16="http://schemas.microsoft.com/office/drawing/2014/main" id="{7E7C895C-191B-C93F-899F-F03600DE381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01" r="17547"/>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715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59"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Dozens of rainbow flags were this week festooned along Regent Street in London in recognition of Pride Month">
            <a:extLst>
              <a:ext uri="{FF2B5EF4-FFF2-40B4-BE49-F238E27FC236}">
                <a16:creationId xmlns:a16="http://schemas.microsoft.com/office/drawing/2014/main" id="{0711EEC4-8F32-87FA-E5B7-DA6805BFD2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007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BD54A4-83F8-4EDB-B274-3046C8A63760}"/>
              </a:ext>
            </a:extLst>
          </p:cNvPr>
          <p:cNvSpPr>
            <a:spLocks noGrp="1"/>
          </p:cNvSpPr>
          <p:nvPr>
            <p:ph type="title"/>
          </p:nvPr>
        </p:nvSpPr>
        <p:spPr/>
        <p:txBody>
          <a:bodyPr>
            <a:normAutofit/>
          </a:bodyPr>
          <a:lstStyle/>
          <a:p>
            <a:r>
              <a:rPr lang="pl-PL" sz="3100" dirty="0"/>
              <a:t>On the </a:t>
            </a:r>
            <a:r>
              <a:rPr lang="pl-PL" sz="3100" dirty="0" err="1"/>
              <a:t>right</a:t>
            </a:r>
            <a:r>
              <a:rPr lang="pl-PL" sz="3100" dirty="0"/>
              <a:t> </a:t>
            </a:r>
            <a:r>
              <a:rPr lang="pl-PL" sz="3100" dirty="0" err="1"/>
              <a:t>here</a:t>
            </a:r>
            <a:r>
              <a:rPr lang="pl-PL" sz="3100" dirty="0"/>
              <a:t> we </a:t>
            </a:r>
            <a:r>
              <a:rPr lang="pl-PL" sz="3100" dirty="0" err="1"/>
              <a:t>see</a:t>
            </a:r>
            <a:r>
              <a:rPr lang="pl-PL" sz="3100" dirty="0"/>
              <a:t> trans-</a:t>
            </a:r>
            <a:r>
              <a:rPr lang="pl-PL" sz="3100" dirty="0" err="1"/>
              <a:t>homophobic</a:t>
            </a:r>
            <a:r>
              <a:rPr lang="pl-PL" sz="3100" dirty="0"/>
              <a:t> police </a:t>
            </a:r>
            <a:r>
              <a:rPr lang="pl-PL" sz="3100" dirty="0" err="1"/>
              <a:t>horses</a:t>
            </a:r>
            <a:r>
              <a:rPr lang="pl-PL" sz="3100" dirty="0"/>
              <a:t>, </a:t>
            </a:r>
            <a:r>
              <a:rPr lang="pl-PL" sz="3100" dirty="0" err="1"/>
              <a:t>which</a:t>
            </a:r>
            <a:r>
              <a:rPr lang="pl-PL" sz="3100" dirty="0"/>
              <a:t> </a:t>
            </a:r>
            <a:r>
              <a:rPr lang="pl-PL" sz="3100" dirty="0" err="1"/>
              <a:t>refuse</a:t>
            </a:r>
            <a:r>
              <a:rPr lang="pl-PL" sz="3100" dirty="0"/>
              <a:t> to walk </a:t>
            </a:r>
            <a:r>
              <a:rPr lang="pl-PL" sz="3100" dirty="0" err="1"/>
              <a:t>over</a:t>
            </a:r>
            <a:r>
              <a:rPr lang="pl-PL" sz="3100" dirty="0"/>
              <a:t> the </a:t>
            </a:r>
            <a:r>
              <a:rPr lang="pl-PL" sz="3100" dirty="0" err="1"/>
              <a:t>rainbow</a:t>
            </a:r>
            <a:r>
              <a:rPr lang="pl-PL" sz="3100" dirty="0"/>
              <a:t> </a:t>
            </a:r>
            <a:r>
              <a:rPr lang="pl-PL" sz="3100" dirty="0" err="1"/>
              <a:t>street</a:t>
            </a:r>
            <a:r>
              <a:rPr lang="pl-PL" sz="3100" dirty="0"/>
              <a:t> </a:t>
            </a:r>
            <a:r>
              <a:rPr lang="pl-PL" sz="3100" dirty="0" err="1"/>
              <a:t>crossings</a:t>
            </a:r>
            <a:r>
              <a:rPr lang="pl-PL" sz="3100" dirty="0"/>
              <a:t> in the UK</a:t>
            </a:r>
            <a:r>
              <a:rPr lang="pl-PL" dirty="0"/>
              <a:t>.</a:t>
            </a:r>
          </a:p>
        </p:txBody>
      </p:sp>
      <p:pic>
        <p:nvPicPr>
          <p:cNvPr id="16386" name="Picture 2" descr="https://i.dailymail.co.uk/1s/2021/11/09/17/50264229-10181979-One_Twitter_user_replied_claiming_police_horses_are_also_baffled-a-2_1636478525593.jpg">
            <a:extLst>
              <a:ext uri="{FF2B5EF4-FFF2-40B4-BE49-F238E27FC236}">
                <a16:creationId xmlns:a16="http://schemas.microsoft.com/office/drawing/2014/main" id="{345CD9C1-D752-4385-95EC-33FEA6FCB93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199" y="2316250"/>
            <a:ext cx="5660679" cy="310712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King Arthur on Twitter: &quot;More than 20 Trusts have spent £46,000 on the  rainbow crossings since 2019. The idea a gay person would be more likely to  go to hospital if they">
            <a:extLst>
              <a:ext uri="{FF2B5EF4-FFF2-40B4-BE49-F238E27FC236}">
                <a16:creationId xmlns:a16="http://schemas.microsoft.com/office/drawing/2014/main" id="{E478FAF5-3D4F-407E-B8BA-D6651E096D2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66596" y="2218411"/>
            <a:ext cx="5181600" cy="345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752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29310"/>
            <a:ext cx="10515600" cy="1274618"/>
          </a:xfrm>
        </p:spPr>
        <p:txBody>
          <a:bodyPr>
            <a:normAutofit/>
          </a:bodyPr>
          <a:lstStyle/>
          <a:p>
            <a:r>
              <a:rPr lang="pl-PL" sz="2400" dirty="0" err="1"/>
              <a:t>Compliance</a:t>
            </a:r>
            <a:r>
              <a:rPr lang="pl-PL" sz="2400" dirty="0"/>
              <a:t> with the </a:t>
            </a:r>
            <a:r>
              <a:rPr lang="pl-PL" sz="2400" dirty="0" err="1"/>
              <a:t>sustainable</a:t>
            </a:r>
            <a:r>
              <a:rPr lang="pl-PL" sz="2400" dirty="0"/>
              <a:t> development </a:t>
            </a:r>
            <a:r>
              <a:rPr lang="pl-PL" sz="2400" dirty="0" err="1"/>
              <a:t>programme</a:t>
            </a:r>
            <a:r>
              <a:rPr lang="pl-PL" sz="2400" dirty="0"/>
              <a:t> and ‚</a:t>
            </a:r>
            <a:r>
              <a:rPr lang="pl-PL" sz="2400" dirty="0" err="1"/>
              <a:t>woke</a:t>
            </a:r>
            <a:r>
              <a:rPr lang="pl-PL" sz="2400" dirty="0"/>
              <a:t>’ propaganda and </a:t>
            </a:r>
            <a:r>
              <a:rPr lang="pl-PL" sz="2400" dirty="0" err="1"/>
              <a:t>practices</a:t>
            </a:r>
            <a:r>
              <a:rPr lang="pl-PL" sz="2400" dirty="0"/>
              <a:t> </a:t>
            </a:r>
            <a:r>
              <a:rPr lang="pl-PL" sz="2400" dirty="0" err="1"/>
              <a:t>is</a:t>
            </a:r>
            <a:r>
              <a:rPr lang="pl-PL" sz="2400" dirty="0"/>
              <a:t> </a:t>
            </a:r>
            <a:r>
              <a:rPr lang="pl-PL" sz="2400" dirty="0" err="1"/>
              <a:t>being</a:t>
            </a:r>
            <a:r>
              <a:rPr lang="pl-PL" sz="2400" dirty="0"/>
              <a:t> </a:t>
            </a:r>
            <a:r>
              <a:rPr lang="pl-PL" sz="2400" dirty="0" err="1"/>
              <a:t>monitored</a:t>
            </a:r>
            <a:r>
              <a:rPr lang="pl-PL" sz="2400" dirty="0"/>
              <a:t> and </a:t>
            </a:r>
            <a:r>
              <a:rPr lang="pl-PL" sz="2400" dirty="0" err="1"/>
              <a:t>enforced</a:t>
            </a:r>
            <a:r>
              <a:rPr lang="pl-PL" sz="2400" dirty="0"/>
              <a:t> from the top down, </a:t>
            </a:r>
            <a:r>
              <a:rPr lang="pl-PL" sz="2400" dirty="0" err="1"/>
              <a:t>through</a:t>
            </a:r>
            <a:r>
              <a:rPr lang="pl-PL" sz="2400" dirty="0"/>
              <a:t> the </a:t>
            </a:r>
            <a:r>
              <a:rPr lang="pl-PL" sz="2400" dirty="0" err="1"/>
              <a:t>corporate</a:t>
            </a:r>
            <a:r>
              <a:rPr lang="pl-PL" sz="2400" dirty="0"/>
              <a:t> ESG system; non-</a:t>
            </a:r>
            <a:r>
              <a:rPr lang="pl-PL" sz="2400" dirty="0" err="1"/>
              <a:t>compliant</a:t>
            </a:r>
            <a:r>
              <a:rPr lang="pl-PL" sz="2400" dirty="0"/>
              <a:t> </a:t>
            </a:r>
            <a:r>
              <a:rPr lang="pl-PL" sz="2400" dirty="0" err="1"/>
              <a:t>entities</a:t>
            </a:r>
            <a:r>
              <a:rPr lang="pl-PL" sz="2400" dirty="0"/>
              <a:t> </a:t>
            </a:r>
            <a:r>
              <a:rPr lang="pl-PL" sz="2400" dirty="0" err="1"/>
              <a:t>are</a:t>
            </a:r>
            <a:r>
              <a:rPr lang="pl-PL" sz="2400" dirty="0"/>
              <a:t> </a:t>
            </a:r>
            <a:r>
              <a:rPr lang="pl-PL" sz="2400" dirty="0" err="1"/>
              <a:t>punished</a:t>
            </a:r>
            <a:r>
              <a:rPr lang="pl-PL" sz="2400" dirty="0"/>
              <a:t> </a:t>
            </a:r>
            <a:r>
              <a:rPr lang="pl-PL" sz="2400" dirty="0" err="1"/>
              <a:t>financially</a:t>
            </a:r>
            <a:r>
              <a:rPr lang="pl-PL" sz="2400" dirty="0"/>
              <a:t>. </a:t>
            </a:r>
          </a:p>
        </p:txBody>
      </p:sp>
      <p:pic>
        <p:nvPicPr>
          <p:cNvPr id="4" name="Picture 2" descr="Forbes Article - Making Sense of ESG: A Primer on Social Corporate ...">
            <a:extLst>
              <a:ext uri="{FF2B5EF4-FFF2-40B4-BE49-F238E27FC236}">
                <a16:creationId xmlns:a16="http://schemas.microsoft.com/office/drawing/2014/main" id="{83B31781-6CDF-6F87-CF63-507967F584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93" b="4232"/>
          <a:stretch/>
        </p:blipFill>
        <p:spPr bwMode="auto">
          <a:xfrm>
            <a:off x="2222760" y="1514764"/>
            <a:ext cx="7746479" cy="515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89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ytuł 1">
            <a:extLst>
              <a:ext uri="{FF2B5EF4-FFF2-40B4-BE49-F238E27FC236}">
                <a16:creationId xmlns:a16="http://schemas.microsoft.com/office/drawing/2014/main" id="{26F583BB-D17D-FC3E-A6F7-471062978FE7}"/>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kern="1200">
                <a:solidFill>
                  <a:schemeClr val="tx1"/>
                </a:solidFill>
                <a:latin typeface="+mj-lt"/>
                <a:ea typeface="+mj-ea"/>
                <a:cs typeface="+mj-cs"/>
              </a:rPr>
              <a:t>3. Destablising nations</a:t>
            </a:r>
          </a:p>
        </p:txBody>
      </p:sp>
      <p:pic>
        <p:nvPicPr>
          <p:cNvPr id="4" name="Picture 4">
            <a:extLst>
              <a:ext uri="{FF2B5EF4-FFF2-40B4-BE49-F238E27FC236}">
                <a16:creationId xmlns:a16="http://schemas.microsoft.com/office/drawing/2014/main" id="{30FED246-884C-22D6-285C-BB3055B207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14168" y="566916"/>
            <a:ext cx="5840771" cy="572416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74013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1" name="Rectangle 20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089AD-6D34-9397-A1AF-6B4D3D078141}"/>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1800" dirty="0">
                <a:solidFill>
                  <a:srgbClr val="FFFFFF"/>
                </a:solidFill>
              </a:rPr>
              <a:t>   </a:t>
            </a:r>
            <a:r>
              <a:rPr lang="pl-PL" sz="1800" dirty="0">
                <a:solidFill>
                  <a:srgbClr val="FFFFFF"/>
                </a:solidFill>
              </a:rPr>
              <a:t>UK </a:t>
            </a:r>
            <a:r>
              <a:rPr lang="pl-PL" sz="1800" dirty="0" err="1">
                <a:solidFill>
                  <a:srgbClr val="FFFFFF"/>
                </a:solidFill>
              </a:rPr>
              <a:t>context</a:t>
            </a:r>
            <a:r>
              <a:rPr lang="pl-PL" sz="1800" dirty="0">
                <a:solidFill>
                  <a:srgbClr val="FFFFFF"/>
                </a:solidFill>
              </a:rPr>
              <a:t>. </a:t>
            </a:r>
            <a:r>
              <a:rPr lang="en-US" sz="1800" dirty="0">
                <a:solidFill>
                  <a:srgbClr val="FFFFFF"/>
                </a:solidFill>
              </a:rPr>
              <a:t>Paul Gilroy</a:t>
            </a:r>
            <a:r>
              <a:rPr lang="pl-PL" sz="1800" dirty="0">
                <a:solidFill>
                  <a:srgbClr val="FFFFFF"/>
                </a:solidFill>
              </a:rPr>
              <a:t>: </a:t>
            </a:r>
            <a:r>
              <a:rPr lang="pl-PL" sz="1800" dirty="0" err="1">
                <a:solidFill>
                  <a:srgbClr val="FFFFFF"/>
                </a:solidFill>
              </a:rPr>
              <a:t>it</a:t>
            </a:r>
            <a:r>
              <a:rPr lang="pl-PL" sz="1800" dirty="0">
                <a:solidFill>
                  <a:srgbClr val="FFFFFF"/>
                </a:solidFill>
              </a:rPr>
              <a:t> </a:t>
            </a:r>
            <a:r>
              <a:rPr lang="pl-PL" sz="1800" dirty="0" err="1">
                <a:solidFill>
                  <a:srgbClr val="FFFFFF"/>
                </a:solidFill>
              </a:rPr>
              <a:t>is</a:t>
            </a:r>
            <a:r>
              <a:rPr lang="pl-PL" sz="1800" dirty="0">
                <a:solidFill>
                  <a:srgbClr val="FFFFFF"/>
                </a:solidFill>
              </a:rPr>
              <a:t> a </a:t>
            </a:r>
            <a:r>
              <a:rPr lang="pl-PL" sz="1800" dirty="0" err="1">
                <a:solidFill>
                  <a:srgbClr val="FFFFFF"/>
                </a:solidFill>
              </a:rPr>
              <a:t>bad</a:t>
            </a:r>
            <a:r>
              <a:rPr lang="pl-PL" sz="1800" dirty="0">
                <a:solidFill>
                  <a:srgbClr val="FFFFFF"/>
                </a:solidFill>
              </a:rPr>
              <a:t> idea  for </a:t>
            </a:r>
            <a:r>
              <a:rPr lang="pl-PL" sz="1800" dirty="0" err="1">
                <a:solidFill>
                  <a:srgbClr val="FFFFFF"/>
                </a:solidFill>
              </a:rPr>
              <a:t>governments</a:t>
            </a:r>
            <a:r>
              <a:rPr lang="pl-PL" sz="1800" dirty="0">
                <a:solidFill>
                  <a:srgbClr val="FFFFFF"/>
                </a:solidFill>
              </a:rPr>
              <a:t>, </a:t>
            </a:r>
            <a:r>
              <a:rPr lang="pl-PL" sz="1800" dirty="0" err="1">
                <a:solidFill>
                  <a:srgbClr val="FFFFFF"/>
                </a:solidFill>
              </a:rPr>
              <a:t>municipal</a:t>
            </a:r>
            <a:r>
              <a:rPr lang="pl-PL" sz="1800" dirty="0">
                <a:solidFill>
                  <a:srgbClr val="FFFFFF"/>
                </a:solidFill>
              </a:rPr>
              <a:t> </a:t>
            </a:r>
            <a:r>
              <a:rPr lang="pl-PL" sz="1800" dirty="0" err="1">
                <a:solidFill>
                  <a:srgbClr val="FFFFFF"/>
                </a:solidFill>
              </a:rPr>
              <a:t>authorities</a:t>
            </a:r>
            <a:r>
              <a:rPr lang="pl-PL" sz="1800" dirty="0">
                <a:solidFill>
                  <a:srgbClr val="FFFFFF"/>
                </a:solidFill>
              </a:rPr>
              <a:t> and </a:t>
            </a:r>
            <a:r>
              <a:rPr lang="pl-PL" sz="1800" dirty="0" err="1">
                <a:solidFill>
                  <a:srgbClr val="FFFFFF"/>
                </a:solidFill>
              </a:rPr>
              <a:t>other</a:t>
            </a:r>
            <a:r>
              <a:rPr lang="pl-PL" sz="1800" dirty="0">
                <a:solidFill>
                  <a:srgbClr val="FFFFFF"/>
                </a:solidFill>
              </a:rPr>
              <a:t> </a:t>
            </a:r>
            <a:r>
              <a:rPr lang="pl-PL" sz="1800" dirty="0" err="1">
                <a:solidFill>
                  <a:srgbClr val="FFFFFF"/>
                </a:solidFill>
              </a:rPr>
              <a:t>institutions</a:t>
            </a:r>
            <a:r>
              <a:rPr lang="pl-PL" sz="1800" dirty="0">
                <a:solidFill>
                  <a:srgbClr val="FFFFFF"/>
                </a:solidFill>
              </a:rPr>
              <a:t> to </a:t>
            </a:r>
            <a:r>
              <a:rPr lang="pl-PL" sz="1800" dirty="0" err="1">
                <a:solidFill>
                  <a:srgbClr val="FFFFFF"/>
                </a:solidFill>
              </a:rPr>
              <a:t>try</a:t>
            </a:r>
            <a:r>
              <a:rPr lang="pl-PL" sz="1800" dirty="0">
                <a:solidFill>
                  <a:srgbClr val="FFFFFF"/>
                </a:solidFill>
              </a:rPr>
              <a:t> and </a:t>
            </a:r>
            <a:r>
              <a:rPr lang="pl-PL" sz="1800" dirty="0" err="1">
                <a:solidFill>
                  <a:srgbClr val="FFFFFF"/>
                </a:solidFill>
              </a:rPr>
              <a:t>shape</a:t>
            </a:r>
            <a:r>
              <a:rPr lang="pl-PL" sz="1800" dirty="0">
                <a:solidFill>
                  <a:srgbClr val="FFFFFF"/>
                </a:solidFill>
              </a:rPr>
              <a:t> and </a:t>
            </a:r>
            <a:r>
              <a:rPr lang="pl-PL" sz="1800" dirty="0" err="1">
                <a:solidFill>
                  <a:srgbClr val="FFFFFF"/>
                </a:solidFill>
              </a:rPr>
              <a:t>control</a:t>
            </a:r>
            <a:r>
              <a:rPr lang="pl-PL" sz="1800" dirty="0">
                <a:solidFill>
                  <a:srgbClr val="FFFFFF"/>
                </a:solidFill>
              </a:rPr>
              <a:t> </a:t>
            </a:r>
            <a:r>
              <a:rPr lang="pl-PL" sz="1800" dirty="0" err="1">
                <a:solidFill>
                  <a:srgbClr val="FFFFFF"/>
                </a:solidFill>
              </a:rPr>
              <a:t>how</a:t>
            </a:r>
            <a:r>
              <a:rPr lang="pl-PL" sz="1800" dirty="0">
                <a:solidFill>
                  <a:srgbClr val="FFFFFF"/>
                </a:solidFill>
              </a:rPr>
              <a:t> </a:t>
            </a:r>
            <a:r>
              <a:rPr lang="pl-PL" sz="1800" dirty="0" err="1">
                <a:solidFill>
                  <a:srgbClr val="FFFFFF"/>
                </a:solidFill>
              </a:rPr>
              <a:t>people</a:t>
            </a:r>
            <a:r>
              <a:rPr lang="pl-PL" sz="1800" dirty="0">
                <a:solidFill>
                  <a:srgbClr val="FFFFFF"/>
                </a:solidFill>
              </a:rPr>
              <a:t> from </a:t>
            </a:r>
            <a:r>
              <a:rPr lang="pl-PL" sz="1800" dirty="0" err="1">
                <a:solidFill>
                  <a:srgbClr val="FFFFFF"/>
                </a:solidFill>
              </a:rPr>
              <a:t>different</a:t>
            </a:r>
            <a:r>
              <a:rPr lang="pl-PL" sz="1800" dirty="0">
                <a:solidFill>
                  <a:srgbClr val="FFFFFF"/>
                </a:solidFill>
              </a:rPr>
              <a:t> </a:t>
            </a:r>
            <a:r>
              <a:rPr lang="pl-PL" sz="1800" dirty="0" err="1">
                <a:solidFill>
                  <a:srgbClr val="FFFFFF"/>
                </a:solidFill>
              </a:rPr>
              <a:t>ethnic</a:t>
            </a:r>
            <a:r>
              <a:rPr lang="pl-PL" sz="1800" dirty="0">
                <a:solidFill>
                  <a:srgbClr val="FFFFFF"/>
                </a:solidFill>
              </a:rPr>
              <a:t> </a:t>
            </a:r>
            <a:r>
              <a:rPr lang="pl-PL" sz="1800" dirty="0" err="1">
                <a:solidFill>
                  <a:srgbClr val="FFFFFF"/>
                </a:solidFill>
              </a:rPr>
              <a:t>backgrounds</a:t>
            </a:r>
            <a:r>
              <a:rPr lang="pl-PL" sz="1800" dirty="0">
                <a:solidFill>
                  <a:srgbClr val="FFFFFF"/>
                </a:solidFill>
              </a:rPr>
              <a:t> </a:t>
            </a:r>
            <a:r>
              <a:rPr lang="pl-PL" sz="1800" dirty="0" err="1">
                <a:solidFill>
                  <a:srgbClr val="FFFFFF"/>
                </a:solidFill>
              </a:rPr>
              <a:t>should</a:t>
            </a:r>
            <a:r>
              <a:rPr lang="pl-PL" sz="1800" dirty="0">
                <a:solidFill>
                  <a:srgbClr val="FFFFFF"/>
                </a:solidFill>
              </a:rPr>
              <a:t> </a:t>
            </a:r>
            <a:r>
              <a:rPr lang="pl-PL" sz="1800" dirty="0" err="1">
                <a:solidFill>
                  <a:srgbClr val="FFFFFF"/>
                </a:solidFill>
              </a:rPr>
              <a:t>relate</a:t>
            </a:r>
            <a:r>
              <a:rPr lang="pl-PL" sz="1800" dirty="0">
                <a:solidFill>
                  <a:srgbClr val="FFFFFF"/>
                </a:solidFill>
              </a:rPr>
              <a:t> to one </a:t>
            </a:r>
            <a:r>
              <a:rPr lang="pl-PL" sz="1800" dirty="0" err="1">
                <a:solidFill>
                  <a:srgbClr val="FFFFFF"/>
                </a:solidFill>
              </a:rPr>
              <a:t>another</a:t>
            </a:r>
            <a:r>
              <a:rPr lang="pl-PL" sz="1800" dirty="0">
                <a:solidFill>
                  <a:srgbClr val="FFFFFF"/>
                </a:solidFill>
              </a:rPr>
              <a:t>. </a:t>
            </a:r>
            <a:r>
              <a:rPr lang="pl-PL" sz="1800" dirty="0" err="1">
                <a:solidFill>
                  <a:srgbClr val="FFFFFF"/>
                </a:solidFill>
              </a:rPr>
              <a:t>If</a:t>
            </a:r>
            <a:r>
              <a:rPr lang="pl-PL" sz="1800" dirty="0">
                <a:solidFill>
                  <a:srgbClr val="FFFFFF"/>
                </a:solidFill>
              </a:rPr>
              <a:t> </a:t>
            </a:r>
            <a:r>
              <a:rPr lang="pl-PL" sz="1800" dirty="0" err="1">
                <a:solidFill>
                  <a:srgbClr val="FFFFFF"/>
                </a:solidFill>
              </a:rPr>
              <a:t>they</a:t>
            </a:r>
            <a:r>
              <a:rPr lang="pl-PL" sz="1800" dirty="0">
                <a:solidFill>
                  <a:srgbClr val="FFFFFF"/>
                </a:solidFill>
              </a:rPr>
              <a:t> </a:t>
            </a:r>
            <a:r>
              <a:rPr lang="pl-PL" sz="1800" dirty="0" err="1">
                <a:solidFill>
                  <a:srgbClr val="FFFFFF"/>
                </a:solidFill>
              </a:rPr>
              <a:t>are</a:t>
            </a:r>
            <a:r>
              <a:rPr lang="pl-PL" sz="1800" dirty="0">
                <a:solidFill>
                  <a:srgbClr val="FFFFFF"/>
                </a:solidFill>
              </a:rPr>
              <a:t> </a:t>
            </a:r>
            <a:r>
              <a:rPr lang="pl-PL" sz="1800" dirty="0" err="1">
                <a:solidFill>
                  <a:srgbClr val="FFFFFF"/>
                </a:solidFill>
              </a:rPr>
              <a:t>left</a:t>
            </a:r>
            <a:r>
              <a:rPr lang="pl-PL" sz="1800" dirty="0">
                <a:solidFill>
                  <a:srgbClr val="FFFFFF"/>
                </a:solidFill>
              </a:rPr>
              <a:t> </a:t>
            </a:r>
            <a:r>
              <a:rPr lang="pl-PL" sz="1800" dirty="0" err="1">
                <a:solidFill>
                  <a:srgbClr val="FFFFFF"/>
                </a:solidFill>
              </a:rPr>
              <a:t>alone</a:t>
            </a:r>
            <a:r>
              <a:rPr lang="pl-PL" sz="1800" dirty="0">
                <a:solidFill>
                  <a:srgbClr val="FFFFFF"/>
                </a:solidFill>
              </a:rPr>
              <a:t> to </a:t>
            </a:r>
            <a:r>
              <a:rPr lang="pl-PL" sz="1800" dirty="0" err="1">
                <a:solidFill>
                  <a:srgbClr val="FFFFFF"/>
                </a:solidFill>
              </a:rPr>
              <a:t>work</a:t>
            </a:r>
            <a:r>
              <a:rPr lang="pl-PL" sz="1800" dirty="0">
                <a:solidFill>
                  <a:srgbClr val="FFFFFF"/>
                </a:solidFill>
              </a:rPr>
              <a:t> </a:t>
            </a:r>
            <a:r>
              <a:rPr lang="pl-PL" sz="1800" dirty="0" err="1">
                <a:solidFill>
                  <a:srgbClr val="FFFFFF"/>
                </a:solidFill>
              </a:rPr>
              <a:t>it</a:t>
            </a:r>
            <a:r>
              <a:rPr lang="pl-PL" sz="1800" dirty="0">
                <a:solidFill>
                  <a:srgbClr val="FFFFFF"/>
                </a:solidFill>
              </a:rPr>
              <a:t> out for </a:t>
            </a:r>
            <a:r>
              <a:rPr lang="pl-PL" sz="1800" dirty="0" err="1">
                <a:solidFill>
                  <a:srgbClr val="FFFFFF"/>
                </a:solidFill>
              </a:rPr>
              <a:t>themselves</a:t>
            </a:r>
            <a:r>
              <a:rPr lang="pl-PL" sz="1800" dirty="0">
                <a:solidFill>
                  <a:srgbClr val="FFFFFF"/>
                </a:solidFill>
              </a:rPr>
              <a:t>, in  </a:t>
            </a:r>
            <a:r>
              <a:rPr lang="pl-PL" sz="1800" dirty="0" err="1">
                <a:solidFill>
                  <a:srgbClr val="FFFFFF"/>
                </a:solidFill>
              </a:rPr>
              <a:t>many</a:t>
            </a:r>
            <a:r>
              <a:rPr lang="pl-PL" sz="1800" dirty="0">
                <a:solidFill>
                  <a:srgbClr val="FFFFFF"/>
                </a:solidFill>
              </a:rPr>
              <a:t>      </a:t>
            </a:r>
            <a:r>
              <a:rPr lang="pl-PL" sz="1800" dirty="0" err="1">
                <a:solidFill>
                  <a:srgbClr val="FFFFFF"/>
                </a:solidFill>
              </a:rPr>
              <a:t>cases</a:t>
            </a:r>
            <a:r>
              <a:rPr lang="pl-PL" sz="1800" dirty="0">
                <a:solidFill>
                  <a:srgbClr val="FFFFFF"/>
                </a:solidFill>
              </a:rPr>
              <a:t> </a:t>
            </a:r>
            <a:r>
              <a:rPr lang="pl-PL" sz="1800" dirty="0" err="1">
                <a:solidFill>
                  <a:srgbClr val="FFFFFF"/>
                </a:solidFill>
              </a:rPr>
              <a:t>they</a:t>
            </a:r>
            <a:r>
              <a:rPr lang="pl-PL" sz="1800" dirty="0">
                <a:solidFill>
                  <a:srgbClr val="FFFFFF"/>
                </a:solidFill>
              </a:rPr>
              <a:t> </a:t>
            </a:r>
            <a:r>
              <a:rPr lang="pl-PL" sz="1800" dirty="0" err="1">
                <a:solidFill>
                  <a:srgbClr val="FFFFFF"/>
                </a:solidFill>
              </a:rPr>
              <a:t>will</a:t>
            </a:r>
            <a:r>
              <a:rPr lang="pl-PL" sz="1800" dirty="0">
                <a:solidFill>
                  <a:srgbClr val="FFFFFF"/>
                </a:solidFill>
              </a:rPr>
              <a:t> </a:t>
            </a:r>
            <a:r>
              <a:rPr lang="pl-PL" sz="1800" dirty="0" err="1">
                <a:solidFill>
                  <a:srgbClr val="FFFFFF"/>
                </a:solidFill>
              </a:rPr>
              <a:t>produce</a:t>
            </a:r>
            <a:r>
              <a:rPr lang="pl-PL" sz="1800" dirty="0">
                <a:solidFill>
                  <a:srgbClr val="FFFFFF"/>
                </a:solidFill>
              </a:rPr>
              <a:t> </a:t>
            </a:r>
            <a:r>
              <a:rPr lang="pl-PL" sz="1800" dirty="0" err="1">
                <a:solidFill>
                  <a:srgbClr val="FFFFFF"/>
                </a:solidFill>
              </a:rPr>
              <a:t>an</a:t>
            </a:r>
            <a:r>
              <a:rPr lang="pl-PL" sz="1800" dirty="0">
                <a:solidFill>
                  <a:srgbClr val="FFFFFF"/>
                </a:solidFill>
              </a:rPr>
              <a:t> </a:t>
            </a:r>
            <a:r>
              <a:rPr lang="pl-PL" sz="1800" dirty="0" err="1">
                <a:solidFill>
                  <a:srgbClr val="FFFFFF"/>
                </a:solidFill>
              </a:rPr>
              <a:t>organic</a:t>
            </a:r>
            <a:r>
              <a:rPr lang="pl-PL" sz="1800" dirty="0">
                <a:solidFill>
                  <a:srgbClr val="FFFFFF"/>
                </a:solidFill>
              </a:rPr>
              <a:t> ‚</a:t>
            </a:r>
            <a:r>
              <a:rPr lang="pl-PL" sz="1800" dirty="0" err="1">
                <a:solidFill>
                  <a:srgbClr val="FFFFFF"/>
                </a:solidFill>
              </a:rPr>
              <a:t>convivial</a:t>
            </a:r>
            <a:r>
              <a:rPr lang="pl-PL" sz="1800" dirty="0">
                <a:solidFill>
                  <a:srgbClr val="FFFFFF"/>
                </a:solidFill>
              </a:rPr>
              <a:t>’ </a:t>
            </a:r>
            <a:r>
              <a:rPr lang="pl-PL" sz="1800" dirty="0" err="1">
                <a:solidFill>
                  <a:srgbClr val="FFFFFF"/>
                </a:solidFill>
              </a:rPr>
              <a:t>culture</a:t>
            </a:r>
            <a:r>
              <a:rPr lang="pl-PL" sz="1800" dirty="0">
                <a:solidFill>
                  <a:srgbClr val="FFFFFF"/>
                </a:solidFill>
              </a:rPr>
              <a:t>. Top-down </a:t>
            </a:r>
            <a:r>
              <a:rPr lang="pl-PL" sz="1800" dirty="0" err="1">
                <a:solidFill>
                  <a:srgbClr val="FFFFFF"/>
                </a:solidFill>
              </a:rPr>
              <a:t>political</a:t>
            </a:r>
            <a:r>
              <a:rPr lang="pl-PL" sz="1800" dirty="0">
                <a:solidFill>
                  <a:srgbClr val="FFFFFF"/>
                </a:solidFill>
              </a:rPr>
              <a:t> </a:t>
            </a:r>
            <a:r>
              <a:rPr lang="pl-PL" sz="1800" dirty="0" err="1">
                <a:solidFill>
                  <a:srgbClr val="FFFFFF"/>
                </a:solidFill>
              </a:rPr>
              <a:t>initiatives</a:t>
            </a:r>
            <a:r>
              <a:rPr lang="pl-PL" sz="1800" dirty="0">
                <a:solidFill>
                  <a:srgbClr val="FFFFFF"/>
                </a:solidFill>
              </a:rPr>
              <a:t> </a:t>
            </a:r>
            <a:r>
              <a:rPr lang="pl-PL" sz="1800" dirty="0" err="1">
                <a:solidFill>
                  <a:srgbClr val="FFFFFF"/>
                </a:solidFill>
              </a:rPr>
              <a:t>are</a:t>
            </a:r>
            <a:r>
              <a:rPr lang="pl-PL" sz="1800" dirty="0">
                <a:solidFill>
                  <a:srgbClr val="FFFFFF"/>
                </a:solidFill>
              </a:rPr>
              <a:t> </a:t>
            </a:r>
            <a:r>
              <a:rPr lang="pl-PL" sz="1800" dirty="0" err="1">
                <a:solidFill>
                  <a:srgbClr val="FFFFFF"/>
                </a:solidFill>
              </a:rPr>
              <a:t>counter-productive</a:t>
            </a:r>
            <a:r>
              <a:rPr lang="pl-PL" sz="1800" dirty="0">
                <a:solidFill>
                  <a:srgbClr val="FFFFFF"/>
                </a:solidFill>
              </a:rPr>
              <a:t>.</a:t>
            </a:r>
            <a:endParaRPr lang="en-US" sz="1800" dirty="0">
              <a:solidFill>
                <a:srgbClr val="FFFFFF"/>
              </a:solidFill>
            </a:endParaRPr>
          </a:p>
        </p:txBody>
      </p:sp>
      <p:cxnSp>
        <p:nvCxnSpPr>
          <p:cNvPr id="2073" name="Straight Connector 20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descr="The art of conviviality in a seamless world — Engaging with the world">
            <a:extLst>
              <a:ext uri="{FF2B5EF4-FFF2-40B4-BE49-F238E27FC236}">
                <a16:creationId xmlns:a16="http://schemas.microsoft.com/office/drawing/2014/main" id="{D25F76DD-9127-6ABA-A7B9-E1C977E044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31567" y="2671949"/>
            <a:ext cx="5455917" cy="3507375"/>
          </a:xfrm>
          <a:prstGeom prst="rect">
            <a:avLst/>
          </a:prstGeom>
          <a:extLst>
            <a:ext uri="{909E8E84-426E-40DD-AFC4-6F175D3DCCD1}">
              <a14:hiddenFill xmlns:a14="http://schemas.microsoft.com/office/drawing/2010/main">
                <a:solidFill>
                  <a:srgbClr val="FFFFFF"/>
                </a:solidFill>
              </a14:hiddenFill>
            </a:ext>
          </a:extLst>
        </p:spPr>
      </p:pic>
      <p:cxnSp>
        <p:nvCxnSpPr>
          <p:cNvPr id="2075" name="Straight Connector 20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054" name="Picture 6" descr="Conviviality | {FAVEL issues}">
            <a:extLst>
              <a:ext uri="{FF2B5EF4-FFF2-40B4-BE49-F238E27FC236}">
                <a16:creationId xmlns:a16="http://schemas.microsoft.com/office/drawing/2014/main" id="{560843CE-920A-AE8A-9B1B-4B268603419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45073" y="3566330"/>
            <a:ext cx="5455917" cy="171861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92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58A9D4-15E0-513B-2B37-B4903333DCB3}"/>
              </a:ext>
            </a:extLst>
          </p:cNvPr>
          <p:cNvSpPr>
            <a:spLocks noGrp="1"/>
          </p:cNvSpPr>
          <p:nvPr>
            <p:ph type="title"/>
          </p:nvPr>
        </p:nvSpPr>
        <p:spPr>
          <a:xfrm>
            <a:off x="2555631" y="1441938"/>
            <a:ext cx="7080738" cy="3974124"/>
          </a:xfrm>
        </p:spPr>
        <p:txBody>
          <a:bodyPr vert="horz" lIns="91440" tIns="45720" rIns="91440" bIns="45720" rtlCol="0" anchor="ctr">
            <a:normAutofit fontScale="90000"/>
          </a:bodyPr>
          <a:lstStyle/>
          <a:p>
            <a:pPr algn="ctr"/>
            <a:r>
              <a:rPr lang="pl-PL" sz="3800" dirty="0">
                <a:solidFill>
                  <a:schemeClr val="bg1">
                    <a:lumMod val="95000"/>
                    <a:lumOff val="5000"/>
                  </a:schemeClr>
                </a:solidFill>
              </a:rPr>
              <a:t>A r</a:t>
            </a:r>
            <a:r>
              <a:rPr lang="en-US" sz="3800" dirty="0">
                <a:solidFill>
                  <a:schemeClr val="bg1">
                    <a:lumMod val="95000"/>
                    <a:lumOff val="5000"/>
                  </a:schemeClr>
                </a:solidFill>
              </a:rPr>
              <a:t>evolutionary ‘Great Reset’</a:t>
            </a:r>
            <a:br>
              <a:rPr lang="en-US" sz="3800" dirty="0">
                <a:solidFill>
                  <a:schemeClr val="bg1">
                    <a:lumMod val="95000"/>
                    <a:lumOff val="5000"/>
                  </a:schemeClr>
                </a:solidFill>
              </a:rPr>
            </a:br>
            <a:br>
              <a:rPr lang="en-US" sz="3800" dirty="0">
                <a:solidFill>
                  <a:schemeClr val="bg1">
                    <a:lumMod val="95000"/>
                    <a:lumOff val="5000"/>
                  </a:schemeClr>
                </a:solidFill>
              </a:rPr>
            </a:br>
            <a:br>
              <a:rPr lang="pl-PL" sz="3800" dirty="0">
                <a:solidFill>
                  <a:schemeClr val="bg1">
                    <a:lumMod val="95000"/>
                    <a:lumOff val="5000"/>
                  </a:schemeClr>
                </a:solidFill>
              </a:rPr>
            </a:br>
            <a:r>
              <a:rPr lang="en-US" sz="3800" dirty="0">
                <a:solidFill>
                  <a:schemeClr val="bg1">
                    <a:lumMod val="95000"/>
                    <a:lumOff val="5000"/>
                  </a:schemeClr>
                </a:solidFill>
              </a:rPr>
              <a:t>Everything must change: </a:t>
            </a:r>
            <a:br>
              <a:rPr lang="pl-PL" sz="3800" dirty="0">
                <a:solidFill>
                  <a:schemeClr val="bg1">
                    <a:lumMod val="95000"/>
                    <a:lumOff val="5000"/>
                  </a:schemeClr>
                </a:solidFill>
              </a:rPr>
            </a:br>
            <a:r>
              <a:rPr lang="en-US" sz="3800" i="1" dirty="0">
                <a:solidFill>
                  <a:schemeClr val="bg1">
                    <a:lumMod val="95000"/>
                    <a:lumOff val="5000"/>
                  </a:schemeClr>
                </a:solidFill>
              </a:rPr>
              <a:t>all that is solid melts into air</a:t>
            </a:r>
            <a:br>
              <a:rPr lang="en-US" sz="3800" dirty="0">
                <a:solidFill>
                  <a:schemeClr val="bg1">
                    <a:lumMod val="95000"/>
                    <a:lumOff val="5000"/>
                  </a:schemeClr>
                </a:solidFill>
              </a:rPr>
            </a:br>
            <a:br>
              <a:rPr lang="en-US" sz="3800" dirty="0">
                <a:solidFill>
                  <a:schemeClr val="bg1">
                    <a:lumMod val="95000"/>
                    <a:lumOff val="5000"/>
                  </a:schemeClr>
                </a:solidFill>
              </a:rPr>
            </a:br>
            <a:r>
              <a:rPr lang="pl-PL" sz="3800" dirty="0">
                <a:solidFill>
                  <a:schemeClr val="bg1">
                    <a:lumMod val="95000"/>
                    <a:lumOff val="5000"/>
                  </a:schemeClr>
                </a:solidFill>
              </a:rPr>
              <a:t> </a:t>
            </a:r>
            <a:br>
              <a:rPr lang="pl-PL" sz="3800" dirty="0">
                <a:solidFill>
                  <a:schemeClr val="bg1">
                    <a:lumMod val="95000"/>
                    <a:lumOff val="5000"/>
                  </a:schemeClr>
                </a:solidFill>
              </a:rPr>
            </a:br>
            <a:endParaRPr lang="en-US" sz="3800" dirty="0">
              <a:solidFill>
                <a:schemeClr val="bg1">
                  <a:lumMod val="95000"/>
                  <a:lumOff val="5000"/>
                </a:schemeClr>
              </a:solidFill>
            </a:endParaRPr>
          </a:p>
        </p:txBody>
      </p:sp>
    </p:spTree>
    <p:extLst>
      <p:ext uri="{BB962C8B-B14F-4D97-AF65-F5344CB8AC3E}">
        <p14:creationId xmlns:p14="http://schemas.microsoft.com/office/powerpoint/2010/main" val="157296847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8" name="Rectangle 51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Diversity Is Our Strength design - Gift - Sticker | TeePublic">
            <a:extLst>
              <a:ext uri="{FF2B5EF4-FFF2-40B4-BE49-F238E27FC236}">
                <a16:creationId xmlns:a16="http://schemas.microsoft.com/office/drawing/2014/main" id="{1FE84731-FAA9-9478-6ABF-8F0BFA7F230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911" b="208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85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74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iversity is our strength">
            <a:extLst>
              <a:ext uri="{FF2B5EF4-FFF2-40B4-BE49-F238E27FC236}">
                <a16:creationId xmlns:a16="http://schemas.microsoft.com/office/drawing/2014/main" id="{D428D836-CF89-931D-3100-293D6B4628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55042" y="643467"/>
            <a:ext cx="348191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44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160" name="Rectangle 4915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Tytuł 1">
            <a:extLst>
              <a:ext uri="{FF2B5EF4-FFF2-40B4-BE49-F238E27FC236}">
                <a16:creationId xmlns:a16="http://schemas.microsoft.com/office/drawing/2014/main" id="{698DB38D-9B06-796B-7147-6AAF86A7A4D0}"/>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eaLnBrk="1" hangingPunct="1"/>
            <a:r>
              <a:rPr lang="en-US" altLang="pl-PL" sz="2000" dirty="0">
                <a:solidFill>
                  <a:srgbClr val="FFFFFF"/>
                </a:solidFill>
              </a:rPr>
              <a:t>E Pluribus Unum: Diversity and Community in the Twenty-first Century</a:t>
            </a:r>
            <a:r>
              <a:rPr lang="pl-PL" altLang="pl-PL" sz="2000" dirty="0">
                <a:solidFill>
                  <a:srgbClr val="FFFFFF"/>
                </a:solidFill>
              </a:rPr>
              <a:t>.</a:t>
            </a:r>
            <a:br>
              <a:rPr lang="pl-PL" altLang="pl-PL" sz="2000" dirty="0">
                <a:solidFill>
                  <a:srgbClr val="FFFFFF"/>
                </a:solidFill>
              </a:rPr>
            </a:br>
            <a:br>
              <a:rPr lang="pl-PL" altLang="pl-PL" sz="2000" dirty="0">
                <a:solidFill>
                  <a:srgbClr val="FFFFFF"/>
                </a:solidFill>
              </a:rPr>
            </a:br>
            <a:br>
              <a:rPr lang="pl-PL" altLang="pl-PL" sz="2000" dirty="0">
                <a:solidFill>
                  <a:srgbClr val="FFFFFF"/>
                </a:solidFill>
              </a:rPr>
            </a:br>
            <a:r>
              <a:rPr lang="en-US" altLang="pl-PL" sz="2000" dirty="0">
                <a:solidFill>
                  <a:srgbClr val="FFFFFF"/>
                </a:solidFill>
              </a:rPr>
              <a:t>The 2006 Johan </a:t>
            </a:r>
            <a:r>
              <a:rPr lang="en-US" altLang="pl-PL" sz="2000" dirty="0" err="1">
                <a:solidFill>
                  <a:srgbClr val="FFFFFF"/>
                </a:solidFill>
              </a:rPr>
              <a:t>Skytte</a:t>
            </a:r>
            <a:r>
              <a:rPr lang="en-US" altLang="pl-PL" sz="2000" dirty="0">
                <a:solidFill>
                  <a:srgbClr val="FFFFFF"/>
                </a:solidFill>
              </a:rPr>
              <a:t> Prize Lecture </a:t>
            </a:r>
            <a:br>
              <a:rPr lang="pl-PL" altLang="pl-PL" sz="2000" dirty="0">
                <a:solidFill>
                  <a:srgbClr val="FFFFFF"/>
                </a:solidFill>
              </a:rPr>
            </a:br>
            <a:r>
              <a:rPr lang="en-US" altLang="pl-PL" sz="2000" b="1" dirty="0">
                <a:solidFill>
                  <a:srgbClr val="FFFFFF"/>
                </a:solidFill>
              </a:rPr>
              <a:t>Robert D. Putnam</a:t>
            </a:r>
          </a:p>
        </p:txBody>
      </p:sp>
      <p:sp>
        <p:nvSpPr>
          <p:cNvPr id="4916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5" name="Picture 2" descr="Image result for robert putnam and obama">
            <a:extLst>
              <a:ext uri="{FF2B5EF4-FFF2-40B4-BE49-F238E27FC236}">
                <a16:creationId xmlns:a16="http://schemas.microsoft.com/office/drawing/2014/main" id="{86CF7A9C-4C75-025E-ABC0-ADA4FA182B8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929" b="-2"/>
          <a:stretch/>
        </p:blipFill>
        <p:spPr>
          <a:xfrm>
            <a:off x="976251" y="942538"/>
            <a:ext cx="7163222" cy="4808332"/>
          </a:xfrm>
          <a:prstGeom prst="rect">
            <a:avLst/>
          </a:prstGeom>
          <a:noFill/>
          <a:effectLst/>
        </p:spPr>
      </p:pic>
    </p:spTree>
    <p:extLst>
      <p:ext uri="{BB962C8B-B14F-4D97-AF65-F5344CB8AC3E}">
        <p14:creationId xmlns:p14="http://schemas.microsoft.com/office/powerpoint/2010/main" val="701875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1930FB-47B0-4C70-BA68-5C5A0FDD72D8}"/>
              </a:ext>
            </a:extLst>
          </p:cNvPr>
          <p:cNvSpPr>
            <a:spLocks noGrp="1"/>
          </p:cNvSpPr>
          <p:nvPr>
            <p:ph type="title"/>
          </p:nvPr>
        </p:nvSpPr>
        <p:spPr>
          <a:xfrm>
            <a:off x="838200" y="365125"/>
            <a:ext cx="10515600" cy="69441"/>
          </a:xfrm>
        </p:spPr>
        <p:txBody>
          <a:bodyPr>
            <a:normAutofit fontScale="90000"/>
          </a:bodyPr>
          <a:lstStyle/>
          <a:p>
            <a:endParaRPr lang="pl-PL" dirty="0"/>
          </a:p>
        </p:txBody>
      </p:sp>
      <p:sp>
        <p:nvSpPr>
          <p:cNvPr id="4" name="Symbol zastępczy zawartości 3">
            <a:extLst>
              <a:ext uri="{FF2B5EF4-FFF2-40B4-BE49-F238E27FC236}">
                <a16:creationId xmlns:a16="http://schemas.microsoft.com/office/drawing/2014/main" id="{9AF60AD6-CA8E-4850-9E3F-AA041DF7CDB2}"/>
              </a:ext>
            </a:extLst>
          </p:cNvPr>
          <p:cNvSpPr>
            <a:spLocks noGrp="1"/>
          </p:cNvSpPr>
          <p:nvPr>
            <p:ph sz="half" idx="2"/>
          </p:nvPr>
        </p:nvSpPr>
        <p:spPr>
          <a:xfrm>
            <a:off x="4988459" y="365124"/>
            <a:ext cx="7070757" cy="6346479"/>
          </a:xfrm>
        </p:spPr>
        <p:txBody>
          <a:bodyPr>
            <a:normAutofit lnSpcReduction="10000"/>
          </a:bodyPr>
          <a:lstStyle/>
          <a:p>
            <a:pPr marL="0" indent="0">
              <a:buNone/>
            </a:pPr>
            <a:endParaRPr lang="pl-PL" sz="4800" dirty="0"/>
          </a:p>
          <a:p>
            <a:pPr marL="0" indent="0">
              <a:buNone/>
            </a:pPr>
            <a:r>
              <a:rPr lang="pl-PL" sz="4800" dirty="0" err="1"/>
              <a:t>Reductions</a:t>
            </a:r>
            <a:r>
              <a:rPr lang="pl-PL" sz="4800" dirty="0"/>
              <a:t> in </a:t>
            </a:r>
            <a:r>
              <a:rPr lang="pl-PL" sz="4800" dirty="0" err="1"/>
              <a:t>social</a:t>
            </a:r>
            <a:r>
              <a:rPr lang="pl-PL" sz="4800" dirty="0"/>
              <a:t> solidarity, </a:t>
            </a:r>
            <a:r>
              <a:rPr lang="pl-PL" sz="4800" dirty="0" err="1"/>
              <a:t>social</a:t>
            </a:r>
            <a:r>
              <a:rPr lang="pl-PL" sz="4800" dirty="0"/>
              <a:t> </a:t>
            </a:r>
            <a:r>
              <a:rPr lang="pl-PL" sz="4800" dirty="0" err="1"/>
              <a:t>capital</a:t>
            </a:r>
            <a:r>
              <a:rPr lang="pl-PL" sz="4800" dirty="0"/>
              <a:t>, and </a:t>
            </a:r>
            <a:r>
              <a:rPr lang="pl-PL" sz="4800" dirty="0" err="1"/>
              <a:t>social</a:t>
            </a:r>
            <a:r>
              <a:rPr lang="pl-PL" sz="4800" dirty="0"/>
              <a:t> trust</a:t>
            </a:r>
          </a:p>
          <a:p>
            <a:pPr marL="0" indent="0">
              <a:buNone/>
            </a:pPr>
            <a:endParaRPr lang="pl-PL" sz="4800" dirty="0"/>
          </a:p>
          <a:p>
            <a:pPr marL="0" indent="0">
              <a:buNone/>
            </a:pPr>
            <a:r>
              <a:rPr lang="pl-PL" sz="4800" dirty="0"/>
              <a:t>In </a:t>
            </a:r>
            <a:r>
              <a:rPr lang="pl-PL" sz="4800" dirty="0" err="1"/>
              <a:t>ethnically</a:t>
            </a:r>
            <a:r>
              <a:rPr lang="pl-PL" sz="4800" dirty="0"/>
              <a:t> </a:t>
            </a:r>
            <a:r>
              <a:rPr lang="pl-PL" sz="4800" dirty="0" err="1"/>
              <a:t>diverse</a:t>
            </a:r>
            <a:r>
              <a:rPr lang="pl-PL" sz="4800" dirty="0"/>
              <a:t> </a:t>
            </a:r>
            <a:r>
              <a:rPr lang="pl-PL" sz="4800" dirty="0" err="1"/>
              <a:t>neighbourhoods</a:t>
            </a:r>
            <a:r>
              <a:rPr lang="pl-PL" sz="4800" dirty="0"/>
              <a:t> </a:t>
            </a:r>
            <a:r>
              <a:rPr lang="pl-PL" sz="4800" dirty="0" err="1"/>
              <a:t>residents</a:t>
            </a:r>
            <a:r>
              <a:rPr lang="pl-PL" sz="4800" dirty="0"/>
              <a:t> of </a:t>
            </a:r>
            <a:r>
              <a:rPr lang="pl-PL" sz="4800" dirty="0" err="1"/>
              <a:t>all</a:t>
            </a:r>
            <a:r>
              <a:rPr lang="pl-PL" sz="4800" dirty="0"/>
              <a:t> </a:t>
            </a:r>
            <a:r>
              <a:rPr lang="pl-PL" sz="4800" dirty="0" err="1"/>
              <a:t>races</a:t>
            </a:r>
            <a:r>
              <a:rPr lang="pl-PL" sz="4800" dirty="0"/>
              <a:t> </a:t>
            </a:r>
            <a:r>
              <a:rPr lang="pl-PL" sz="4800" dirty="0" err="1"/>
              <a:t>tend</a:t>
            </a:r>
            <a:r>
              <a:rPr lang="pl-PL" sz="4800" dirty="0"/>
              <a:t> to ‚</a:t>
            </a:r>
            <a:r>
              <a:rPr lang="pl-PL" sz="4800" dirty="0" err="1"/>
              <a:t>hunker</a:t>
            </a:r>
            <a:r>
              <a:rPr lang="pl-PL" sz="4800" dirty="0"/>
              <a:t> down’</a:t>
            </a:r>
          </a:p>
        </p:txBody>
      </p:sp>
      <p:pic>
        <p:nvPicPr>
          <p:cNvPr id="5" name="Symbol zastępczy zawartości 2" descr="Obraz zawierający zrzut ekranu&#10;&#10;Opis wygenerowany automatycznie">
            <a:extLst>
              <a:ext uri="{FF2B5EF4-FFF2-40B4-BE49-F238E27FC236}">
                <a16:creationId xmlns:a16="http://schemas.microsoft.com/office/drawing/2014/main" id="{23720D1D-7BF4-40F0-B5FD-FF8F850922A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65756" y="934771"/>
            <a:ext cx="4344957" cy="4843604"/>
          </a:xfrm>
        </p:spPr>
      </p:pic>
    </p:spTree>
    <p:extLst>
      <p:ext uri="{BB962C8B-B14F-4D97-AF65-F5344CB8AC3E}">
        <p14:creationId xmlns:p14="http://schemas.microsoft.com/office/powerpoint/2010/main" val="3805064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DC64D-1F08-30B3-95A0-E95B9299743B}"/>
              </a:ext>
            </a:extLst>
          </p:cNvPr>
          <p:cNvSpPr>
            <a:spLocks noGrp="1"/>
          </p:cNvSpPr>
          <p:nvPr>
            <p:ph type="title"/>
          </p:nvPr>
        </p:nvSpPr>
        <p:spPr>
          <a:xfrm>
            <a:off x="838200" y="138545"/>
            <a:ext cx="10515600" cy="1246910"/>
          </a:xfrm>
        </p:spPr>
        <p:txBody>
          <a:bodyPr>
            <a:normAutofit/>
          </a:bodyPr>
          <a:lstStyle/>
          <a:p>
            <a:r>
              <a:rPr lang="pl-PL" sz="2000" dirty="0" err="1"/>
              <a:t>Multiple</a:t>
            </a:r>
            <a:r>
              <a:rPr lang="pl-PL" sz="2000" dirty="0"/>
              <a:t> </a:t>
            </a:r>
            <a:r>
              <a:rPr lang="pl-PL" sz="2000" dirty="0" err="1"/>
              <a:t>research</a:t>
            </a:r>
            <a:r>
              <a:rPr lang="pl-PL" sz="2000" dirty="0"/>
              <a:t> </a:t>
            </a:r>
            <a:r>
              <a:rPr lang="pl-PL" sz="2000" dirty="0" err="1"/>
              <a:t>projects</a:t>
            </a:r>
            <a:r>
              <a:rPr lang="pl-PL" sz="2000" dirty="0"/>
              <a:t> </a:t>
            </a:r>
            <a:r>
              <a:rPr lang="pl-PL" sz="2000" dirty="0" err="1"/>
              <a:t>have</a:t>
            </a:r>
            <a:r>
              <a:rPr lang="pl-PL" sz="2000" dirty="0"/>
              <a:t> </a:t>
            </a:r>
            <a:r>
              <a:rPr lang="pl-PL" sz="2000" dirty="0" err="1"/>
              <a:t>tested</a:t>
            </a:r>
            <a:r>
              <a:rPr lang="pl-PL" sz="2000" dirty="0"/>
              <a:t> </a:t>
            </a:r>
            <a:r>
              <a:rPr lang="pl-PL" sz="2000" dirty="0" err="1"/>
              <a:t>Putnam’s</a:t>
            </a:r>
            <a:r>
              <a:rPr lang="pl-PL" sz="2000" dirty="0"/>
              <a:t> </a:t>
            </a:r>
            <a:r>
              <a:rPr lang="pl-PL" sz="2000" dirty="0" err="1"/>
              <a:t>findings</a:t>
            </a:r>
            <a:r>
              <a:rPr lang="pl-PL" sz="2000" dirty="0"/>
              <a:t>. The one </a:t>
            </a:r>
            <a:r>
              <a:rPr lang="pl-PL" sz="2000" dirty="0" err="1"/>
              <a:t>at</a:t>
            </a:r>
            <a:r>
              <a:rPr lang="pl-PL" sz="2000" dirty="0"/>
              <a:t> the </a:t>
            </a:r>
            <a:r>
              <a:rPr lang="pl-PL" sz="2000" dirty="0" err="1"/>
              <a:t>bottom</a:t>
            </a:r>
            <a:r>
              <a:rPr lang="pl-PL" sz="2000" dirty="0"/>
              <a:t> </a:t>
            </a:r>
            <a:r>
              <a:rPr lang="pl-PL" sz="2000" dirty="0" err="1"/>
              <a:t>here</a:t>
            </a:r>
            <a:r>
              <a:rPr lang="pl-PL" sz="2000" dirty="0"/>
              <a:t> </a:t>
            </a:r>
            <a:r>
              <a:rPr lang="pl-PL" sz="2000" dirty="0" err="1"/>
              <a:t>is</a:t>
            </a:r>
            <a:r>
              <a:rPr lang="pl-PL" sz="2000" dirty="0"/>
              <a:t> a ‚meta-</a:t>
            </a:r>
            <a:r>
              <a:rPr lang="pl-PL" sz="2000" dirty="0" err="1"/>
              <a:t>analysis</a:t>
            </a:r>
            <a:r>
              <a:rPr lang="pl-PL" sz="2000" dirty="0"/>
              <a:t>’ of 87 </a:t>
            </a:r>
            <a:r>
              <a:rPr lang="pl-PL" sz="2000" dirty="0" err="1"/>
              <a:t>such</a:t>
            </a:r>
            <a:r>
              <a:rPr lang="pl-PL" sz="2000" dirty="0"/>
              <a:t> </a:t>
            </a:r>
            <a:r>
              <a:rPr lang="pl-PL" sz="2000" dirty="0" err="1"/>
              <a:t>studies</a:t>
            </a:r>
            <a:r>
              <a:rPr lang="pl-PL" sz="2000" dirty="0"/>
              <a:t>. It </a:t>
            </a:r>
            <a:r>
              <a:rPr lang="pl-PL" sz="2000" dirty="0" err="1"/>
              <a:t>strongly</a:t>
            </a:r>
            <a:r>
              <a:rPr lang="pl-PL" sz="2000" dirty="0"/>
              <a:t> </a:t>
            </a:r>
            <a:r>
              <a:rPr lang="pl-PL" sz="2000" dirty="0" err="1"/>
              <a:t>confirms</a:t>
            </a:r>
            <a:r>
              <a:rPr lang="pl-PL" sz="2000" dirty="0"/>
              <a:t> </a:t>
            </a:r>
            <a:r>
              <a:rPr lang="pl-PL" sz="2000" dirty="0" err="1"/>
              <a:t>Putnam’s</a:t>
            </a:r>
            <a:r>
              <a:rPr lang="pl-PL" sz="2000" dirty="0"/>
              <a:t> </a:t>
            </a:r>
            <a:r>
              <a:rPr lang="pl-PL" sz="2000" dirty="0" err="1"/>
              <a:t>discovery</a:t>
            </a:r>
            <a:r>
              <a:rPr lang="pl-PL" sz="2000" dirty="0"/>
              <a:t> </a:t>
            </a:r>
            <a:r>
              <a:rPr lang="pl-PL" sz="2000" dirty="0" err="1"/>
              <a:t>that</a:t>
            </a:r>
            <a:r>
              <a:rPr lang="pl-PL" sz="2000" dirty="0"/>
              <a:t> high </a:t>
            </a:r>
            <a:r>
              <a:rPr lang="pl-PL" sz="2000" dirty="0" err="1"/>
              <a:t>diversity</a:t>
            </a:r>
            <a:r>
              <a:rPr lang="pl-PL" sz="2000" dirty="0"/>
              <a:t> </a:t>
            </a:r>
            <a:r>
              <a:rPr lang="pl-PL" sz="2000" dirty="0" err="1"/>
              <a:t>correlates</a:t>
            </a:r>
            <a:r>
              <a:rPr lang="pl-PL" sz="2000" dirty="0"/>
              <a:t> with </a:t>
            </a:r>
            <a:r>
              <a:rPr lang="pl-PL" sz="2000" dirty="0" err="1"/>
              <a:t>low</a:t>
            </a:r>
            <a:r>
              <a:rPr lang="pl-PL" sz="2000" dirty="0"/>
              <a:t> </a:t>
            </a:r>
            <a:r>
              <a:rPr lang="pl-PL" sz="2000" dirty="0" err="1"/>
              <a:t>social</a:t>
            </a:r>
            <a:r>
              <a:rPr lang="pl-PL" sz="2000" dirty="0"/>
              <a:t> trust.</a:t>
            </a:r>
            <a:endParaRPr lang="en-GB" sz="2000" dirty="0"/>
          </a:p>
        </p:txBody>
      </p:sp>
      <p:sp>
        <p:nvSpPr>
          <p:cNvPr id="3" name="Content Placeholder 2">
            <a:extLst>
              <a:ext uri="{FF2B5EF4-FFF2-40B4-BE49-F238E27FC236}">
                <a16:creationId xmlns:a16="http://schemas.microsoft.com/office/drawing/2014/main" id="{71DFB2B7-2A84-597B-DE09-094292C9BF6C}"/>
              </a:ext>
            </a:extLst>
          </p:cNvPr>
          <p:cNvSpPr>
            <a:spLocks noGrp="1"/>
          </p:cNvSpPr>
          <p:nvPr>
            <p:ph idx="1"/>
          </p:nvPr>
        </p:nvSpPr>
        <p:spPr>
          <a:xfrm>
            <a:off x="838200" y="1459345"/>
            <a:ext cx="10515600" cy="4717618"/>
          </a:xfrm>
        </p:spPr>
        <p:txBody>
          <a:bodyPr>
            <a:normAutofit lnSpcReduction="10000"/>
          </a:bodyPr>
          <a:lstStyle/>
          <a:p>
            <a:pPr marL="0" indent="0">
              <a:buNone/>
            </a:pPr>
            <a:endParaRPr lang="pl-PL" sz="1600" dirty="0">
              <a:solidFill>
                <a:srgbClr val="0F0F0F"/>
              </a:solidFill>
              <a:latin typeface="Roboto" panose="02000000000000000000" pitchFamily="2" charset="0"/>
            </a:endParaRPr>
          </a:p>
          <a:p>
            <a:pPr marL="0" indent="0">
              <a:buNone/>
            </a:pPr>
            <a:r>
              <a:rPr lang="en-GB" sz="1600" b="0" i="0" dirty="0">
                <a:solidFill>
                  <a:srgbClr val="0F0F0F"/>
                </a:solidFill>
                <a:effectLst/>
                <a:latin typeface="Roboto" panose="02000000000000000000" pitchFamily="2" charset="0"/>
              </a:rPr>
              <a:t>Trust, Inequality and Ethnic Heterogeneity: </a:t>
            </a:r>
            <a:r>
              <a:rPr lang="en-GB" sz="1600" b="0" i="0" dirty="0">
                <a:effectLst/>
                <a:latin typeface="Roboto" panose="02000000000000000000" pitchFamily="2" charset="0"/>
                <a:hlinkClick r:id="rId2"/>
              </a:rPr>
              <a:t>https://onlinelibrary.wiley.com/</a:t>
            </a:r>
            <a:r>
              <a:rPr lang="en-GB" sz="1600" b="0" i="0" dirty="0" err="1">
                <a:effectLst/>
                <a:latin typeface="Roboto" panose="02000000000000000000" pitchFamily="2" charset="0"/>
                <a:hlinkClick r:id="rId2"/>
              </a:rPr>
              <a:t>doi</a:t>
            </a:r>
            <a:r>
              <a:rPr lang="en-GB" sz="1600" b="0" i="0" dirty="0">
                <a:effectLst/>
                <a:latin typeface="Roboto" panose="02000000000000000000" pitchFamily="2" charset="0"/>
                <a:hlinkClick r:id="rId2"/>
              </a:rPr>
              <a:t>/a...</a:t>
            </a:r>
            <a:r>
              <a:rPr lang="en-GB" sz="1600" b="0" i="0" dirty="0">
                <a:solidFill>
                  <a:srgbClr val="0F0F0F"/>
                </a:solidFill>
                <a:effectLst/>
                <a:latin typeface="Roboto" panose="02000000000000000000" pitchFamily="2" charset="0"/>
              </a:rPr>
              <a:t> </a:t>
            </a:r>
          </a:p>
          <a:p>
            <a:pPr marL="0" indent="0">
              <a:buNone/>
            </a:pPr>
            <a:endParaRPr lang="en-GB" sz="1600" b="0" i="0" dirty="0">
              <a:solidFill>
                <a:srgbClr val="0F0F0F"/>
              </a:solidFill>
              <a:effectLst/>
              <a:latin typeface="Roboto" panose="02000000000000000000" pitchFamily="2" charset="0"/>
            </a:endParaRPr>
          </a:p>
          <a:p>
            <a:pPr marL="0" indent="0">
              <a:buNone/>
            </a:pPr>
            <a:r>
              <a:rPr lang="en-GB" sz="1600" b="0" i="0" dirty="0">
                <a:solidFill>
                  <a:srgbClr val="0F0F0F"/>
                </a:solidFill>
                <a:effectLst/>
                <a:latin typeface="Roboto" panose="02000000000000000000" pitchFamily="2" charset="0"/>
              </a:rPr>
              <a:t>Ethnic Diversity and Social Trust Evidence from the Micro-Context: </a:t>
            </a:r>
            <a:r>
              <a:rPr lang="en-GB" sz="1600" b="0" i="0" dirty="0">
                <a:effectLst/>
                <a:latin typeface="Roboto" panose="02000000000000000000" pitchFamily="2" charset="0"/>
                <a:hlinkClick r:id="rId3"/>
              </a:rPr>
              <a:t>https://politicalscience.ku.dk/staff/...</a:t>
            </a:r>
            <a:r>
              <a:rPr lang="en-GB" sz="1600" b="0" i="0" dirty="0">
                <a:solidFill>
                  <a:srgbClr val="0F0F0F"/>
                </a:solidFill>
                <a:effectLst/>
                <a:latin typeface="Roboto" panose="02000000000000000000" pitchFamily="2" charset="0"/>
              </a:rPr>
              <a:t> </a:t>
            </a:r>
          </a:p>
          <a:p>
            <a:pPr marL="0" indent="0">
              <a:buNone/>
            </a:pPr>
            <a:endParaRPr lang="en-GB" sz="1600" b="0" i="0" dirty="0">
              <a:solidFill>
                <a:srgbClr val="0F0F0F"/>
              </a:solidFill>
              <a:effectLst/>
              <a:latin typeface="Roboto" panose="02000000000000000000" pitchFamily="2" charset="0"/>
            </a:endParaRPr>
          </a:p>
          <a:p>
            <a:pPr marL="0" indent="0">
              <a:buNone/>
            </a:pPr>
            <a:r>
              <a:rPr lang="en-GB" sz="1600" b="0" i="0" dirty="0">
                <a:solidFill>
                  <a:srgbClr val="0F0F0F"/>
                </a:solidFill>
                <a:effectLst/>
                <a:latin typeface="Roboto" panose="02000000000000000000" pitchFamily="2" charset="0"/>
              </a:rPr>
              <a:t>Civic Engagement and Community Heterogeneity: An Economist's Perspective: </a:t>
            </a:r>
            <a:r>
              <a:rPr lang="en-GB" sz="1600" b="0" i="0" dirty="0">
                <a:effectLst/>
                <a:latin typeface="Roboto" panose="02000000000000000000" pitchFamily="2" charset="0"/>
                <a:hlinkClick r:id="rId4"/>
              </a:rPr>
              <a:t>https://www.jstor.org/stable/3687816#...</a:t>
            </a:r>
            <a:r>
              <a:rPr lang="en-GB" sz="1600" b="0" i="0" dirty="0">
                <a:solidFill>
                  <a:srgbClr val="0F0F0F"/>
                </a:solidFill>
                <a:effectLst/>
                <a:latin typeface="Roboto" panose="02000000000000000000" pitchFamily="2" charset="0"/>
              </a:rPr>
              <a:t> </a:t>
            </a:r>
          </a:p>
          <a:p>
            <a:pPr marL="0" indent="0">
              <a:buNone/>
            </a:pPr>
            <a:r>
              <a:rPr lang="en-GB" sz="1600" b="0" i="0" dirty="0">
                <a:solidFill>
                  <a:srgbClr val="0F0F0F"/>
                </a:solidFill>
                <a:effectLst/>
                <a:latin typeface="Roboto" panose="02000000000000000000" pitchFamily="2" charset="0"/>
              </a:rPr>
              <a:t>Robert </a:t>
            </a:r>
            <a:r>
              <a:rPr lang="en-GB" sz="1600" b="0" i="0" dirty="0" err="1">
                <a:solidFill>
                  <a:srgbClr val="0F0F0F"/>
                </a:solidFill>
                <a:effectLst/>
                <a:latin typeface="Roboto" panose="02000000000000000000" pitchFamily="2" charset="0"/>
              </a:rPr>
              <a:t>Puttnam</a:t>
            </a:r>
            <a:r>
              <a:rPr lang="en-GB" sz="1600" b="0" i="0" dirty="0">
                <a:solidFill>
                  <a:srgbClr val="0F0F0F"/>
                </a:solidFill>
                <a:effectLst/>
                <a:latin typeface="Roboto" panose="02000000000000000000" pitchFamily="2" charset="0"/>
              </a:rPr>
              <a:t> - E Pluribus Unum: Diversity and Community in the Twenty-first Century: </a:t>
            </a:r>
            <a:r>
              <a:rPr lang="en-GB" sz="1600" b="0" i="0" dirty="0">
                <a:effectLst/>
                <a:latin typeface="Roboto" panose="02000000000000000000" pitchFamily="2" charset="0"/>
                <a:hlinkClick r:id="rId5"/>
              </a:rPr>
              <a:t>https://www.puttingourdifferencestowo...</a:t>
            </a:r>
            <a:r>
              <a:rPr lang="en-GB" sz="1600" b="0" i="0" dirty="0">
                <a:solidFill>
                  <a:srgbClr val="0F0F0F"/>
                </a:solidFill>
                <a:effectLst/>
                <a:latin typeface="Roboto" panose="02000000000000000000" pitchFamily="2" charset="0"/>
              </a:rPr>
              <a:t> </a:t>
            </a:r>
          </a:p>
          <a:p>
            <a:pPr marL="0" indent="0">
              <a:buNone/>
            </a:pPr>
            <a:endParaRPr lang="en-GB" sz="1600" dirty="0">
              <a:solidFill>
                <a:srgbClr val="0F0F0F"/>
              </a:solidFill>
              <a:latin typeface="Roboto" panose="02000000000000000000" pitchFamily="2" charset="0"/>
            </a:endParaRPr>
          </a:p>
          <a:p>
            <a:pPr marL="0" indent="0">
              <a:buNone/>
            </a:pPr>
            <a:r>
              <a:rPr lang="en-GB" sz="1600" b="0" i="0" dirty="0">
                <a:solidFill>
                  <a:srgbClr val="0F0F0F"/>
                </a:solidFill>
                <a:effectLst/>
                <a:latin typeface="Roboto" panose="02000000000000000000" pitchFamily="2" charset="0"/>
              </a:rPr>
              <a:t>The Social Effects of Ethnic Diversity at the Local Level: A Natural Experiment with Exogenous Residential Allocation: </a:t>
            </a:r>
            <a:r>
              <a:rPr lang="en-GB" sz="1600" b="0" i="0" dirty="0">
                <a:effectLst/>
                <a:latin typeface="Roboto" panose="02000000000000000000" pitchFamily="2" charset="0"/>
                <a:hlinkClick r:id="rId6"/>
              </a:rPr>
              <a:t>https://www.journals.uchicago.edu/</a:t>
            </a:r>
            <a:r>
              <a:rPr lang="en-GB" sz="1600" b="0" i="0" dirty="0" err="1">
                <a:effectLst/>
                <a:latin typeface="Roboto" panose="02000000000000000000" pitchFamily="2" charset="0"/>
                <a:hlinkClick r:id="rId6"/>
              </a:rPr>
              <a:t>doi</a:t>
            </a:r>
            <a:r>
              <a:rPr lang="en-GB" sz="1600" b="0" i="0" dirty="0">
                <a:effectLst/>
                <a:latin typeface="Roboto" panose="02000000000000000000" pitchFamily="2" charset="0"/>
                <a:hlinkClick r:id="rId6"/>
              </a:rPr>
              <a:t>...</a:t>
            </a:r>
            <a:r>
              <a:rPr lang="en-GB" sz="1600" b="0" i="0" dirty="0">
                <a:solidFill>
                  <a:srgbClr val="0F0F0F"/>
                </a:solidFill>
                <a:effectLst/>
                <a:latin typeface="Roboto" panose="02000000000000000000" pitchFamily="2" charset="0"/>
              </a:rPr>
              <a:t> </a:t>
            </a:r>
          </a:p>
          <a:p>
            <a:pPr marL="0" indent="0">
              <a:buNone/>
            </a:pPr>
            <a:r>
              <a:rPr lang="en-GB" sz="1600" b="0" i="0" dirty="0">
                <a:solidFill>
                  <a:srgbClr val="0F0F0F"/>
                </a:solidFill>
                <a:effectLst/>
                <a:latin typeface="Roboto" panose="02000000000000000000" pitchFamily="2" charset="0"/>
              </a:rPr>
              <a:t> </a:t>
            </a:r>
          </a:p>
          <a:p>
            <a:pPr marL="0" indent="0">
              <a:buNone/>
            </a:pPr>
            <a:r>
              <a:rPr lang="en-GB" sz="2400" b="1" i="0" dirty="0">
                <a:solidFill>
                  <a:srgbClr val="0F0F0F"/>
                </a:solidFill>
                <a:effectLst/>
                <a:latin typeface="Roboto" panose="02000000000000000000" pitchFamily="2" charset="0"/>
              </a:rPr>
              <a:t>Ethnic Diversity and Social Trust: A Narrative and Meta-Analytical Review: </a:t>
            </a:r>
            <a:r>
              <a:rPr lang="en-GB" sz="2400" b="1" i="0" dirty="0">
                <a:effectLst/>
                <a:latin typeface="Roboto" panose="02000000000000000000" pitchFamily="2" charset="0"/>
                <a:hlinkClick r:id="rId7"/>
              </a:rPr>
              <a:t>https://www.annualreviews.org/</a:t>
            </a:r>
            <a:r>
              <a:rPr lang="en-GB" sz="2400" b="1" i="0" dirty="0" err="1">
                <a:effectLst/>
                <a:latin typeface="Roboto" panose="02000000000000000000" pitchFamily="2" charset="0"/>
                <a:hlinkClick r:id="rId7"/>
              </a:rPr>
              <a:t>doi</a:t>
            </a:r>
            <a:r>
              <a:rPr lang="en-GB" sz="2400" b="1" i="0" dirty="0">
                <a:effectLst/>
                <a:latin typeface="Roboto" panose="02000000000000000000" pitchFamily="2" charset="0"/>
                <a:hlinkClick r:id="rId7"/>
              </a:rPr>
              <a:t>/pdf...</a:t>
            </a:r>
            <a:endParaRPr lang="en-GB" sz="2400" b="1" dirty="0"/>
          </a:p>
        </p:txBody>
      </p:sp>
    </p:spTree>
    <p:extLst>
      <p:ext uri="{BB962C8B-B14F-4D97-AF65-F5344CB8AC3E}">
        <p14:creationId xmlns:p14="http://schemas.microsoft.com/office/powerpoint/2010/main" val="199645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8713DC-ED63-798C-6AB8-AF7C28D9DD4E}"/>
              </a:ext>
            </a:extLst>
          </p:cNvPr>
          <p:cNvSpPr>
            <a:spLocks noGrp="1"/>
          </p:cNvSpPr>
          <p:nvPr>
            <p:ph type="title"/>
          </p:nvPr>
        </p:nvSpPr>
        <p:spPr/>
        <p:txBody>
          <a:bodyPr>
            <a:normAutofit/>
          </a:bodyPr>
          <a:lstStyle/>
          <a:p>
            <a:r>
              <a:rPr lang="pl-PL" sz="2000" dirty="0"/>
              <a:t>Sir Trevor Phillips, a prominent public </a:t>
            </a:r>
            <a:r>
              <a:rPr lang="pl-PL" sz="2000" dirty="0" err="1"/>
              <a:t>figure</a:t>
            </a:r>
            <a:r>
              <a:rPr lang="pl-PL" sz="2000" dirty="0"/>
              <a:t> in the UK, </a:t>
            </a:r>
            <a:r>
              <a:rPr lang="pl-PL" sz="2000" dirty="0" err="1"/>
              <a:t>has</a:t>
            </a:r>
            <a:r>
              <a:rPr lang="pl-PL" sz="2000" dirty="0"/>
              <a:t> </a:t>
            </a:r>
            <a:r>
              <a:rPr lang="pl-PL" sz="2000" dirty="0" err="1"/>
              <a:t>suggested</a:t>
            </a:r>
            <a:r>
              <a:rPr lang="pl-PL" sz="2000" dirty="0"/>
              <a:t> on </a:t>
            </a:r>
            <a:r>
              <a:rPr lang="pl-PL" sz="2000" dirty="0" err="1"/>
              <a:t>numerous</a:t>
            </a:r>
            <a:r>
              <a:rPr lang="pl-PL" sz="2000" dirty="0"/>
              <a:t> </a:t>
            </a:r>
            <a:r>
              <a:rPr lang="pl-PL" sz="2000" dirty="0" err="1"/>
              <a:t>occasions</a:t>
            </a:r>
            <a:r>
              <a:rPr lang="pl-PL" sz="2000" dirty="0"/>
              <a:t> </a:t>
            </a:r>
            <a:r>
              <a:rPr lang="pl-PL" sz="2000" dirty="0" err="1"/>
              <a:t>that</a:t>
            </a:r>
            <a:r>
              <a:rPr lang="pl-PL" sz="2000" dirty="0"/>
              <a:t> </a:t>
            </a:r>
            <a:r>
              <a:rPr lang="pl-PL" sz="2000" dirty="0" err="1"/>
              <a:t>parts</a:t>
            </a:r>
            <a:r>
              <a:rPr lang="pl-PL" sz="2000" dirty="0"/>
              <a:t> of the country </a:t>
            </a:r>
            <a:r>
              <a:rPr lang="pl-PL" sz="2000" dirty="0" err="1"/>
              <a:t>are</a:t>
            </a:r>
            <a:r>
              <a:rPr lang="pl-PL" sz="2000" dirty="0"/>
              <a:t> </a:t>
            </a:r>
            <a:r>
              <a:rPr lang="pl-PL" sz="2000" dirty="0" err="1"/>
              <a:t>now</a:t>
            </a:r>
            <a:r>
              <a:rPr lang="pl-PL" sz="2000" dirty="0"/>
              <a:t> ‚</a:t>
            </a:r>
            <a:r>
              <a:rPr lang="pl-PL" sz="2000" dirty="0" err="1"/>
              <a:t>Balkanised</a:t>
            </a:r>
            <a:r>
              <a:rPr lang="pl-PL" sz="2000" dirty="0"/>
              <a:t>’ </a:t>
            </a:r>
            <a:r>
              <a:rPr lang="pl-PL" sz="2000" dirty="0" err="1"/>
              <a:t>like</a:t>
            </a:r>
            <a:r>
              <a:rPr lang="pl-PL" sz="2000" dirty="0"/>
              <a:t> the </a:t>
            </a:r>
            <a:r>
              <a:rPr lang="pl-PL" sz="2000" dirty="0" err="1"/>
              <a:t>former</a:t>
            </a:r>
            <a:r>
              <a:rPr lang="pl-PL" sz="2000" dirty="0"/>
              <a:t> </a:t>
            </a:r>
            <a:r>
              <a:rPr lang="pl-PL" sz="2000" dirty="0" err="1"/>
              <a:t>Yugoslavia</a:t>
            </a:r>
            <a:r>
              <a:rPr lang="pl-PL" sz="2000" dirty="0"/>
              <a:t>. He </a:t>
            </a:r>
            <a:r>
              <a:rPr lang="pl-PL" sz="2000" dirty="0" err="1"/>
              <a:t>foresees</a:t>
            </a:r>
            <a:r>
              <a:rPr lang="pl-PL" sz="2000" dirty="0"/>
              <a:t> </a:t>
            </a:r>
            <a:r>
              <a:rPr lang="pl-PL" sz="2000" dirty="0" err="1"/>
              <a:t>potentially</a:t>
            </a:r>
            <a:r>
              <a:rPr lang="pl-PL" sz="2000" dirty="0"/>
              <a:t> </a:t>
            </a:r>
            <a:r>
              <a:rPr lang="pl-PL" sz="2000" dirty="0" err="1"/>
              <a:t>serious</a:t>
            </a:r>
            <a:r>
              <a:rPr lang="pl-PL" sz="2000" dirty="0"/>
              <a:t> </a:t>
            </a:r>
            <a:r>
              <a:rPr lang="pl-PL" sz="2000" dirty="0" err="1"/>
              <a:t>social</a:t>
            </a:r>
            <a:r>
              <a:rPr lang="pl-PL" sz="2000" dirty="0"/>
              <a:t> </a:t>
            </a:r>
            <a:r>
              <a:rPr lang="pl-PL" sz="2000" dirty="0" err="1"/>
              <a:t>disintegration</a:t>
            </a:r>
            <a:r>
              <a:rPr lang="pl-PL" sz="2000" dirty="0"/>
              <a:t> in the </a:t>
            </a:r>
            <a:r>
              <a:rPr lang="pl-PL" sz="2000" dirty="0" err="1"/>
              <a:t>future</a:t>
            </a:r>
            <a:r>
              <a:rPr lang="pl-PL" sz="2000" dirty="0"/>
              <a:t> </a:t>
            </a:r>
            <a:r>
              <a:rPr lang="pl-PL" sz="2000" dirty="0" err="1"/>
              <a:t>unless</a:t>
            </a:r>
            <a:r>
              <a:rPr lang="pl-PL" sz="2000" dirty="0"/>
              <a:t> </a:t>
            </a:r>
            <a:r>
              <a:rPr lang="pl-PL" sz="2000" dirty="0" err="1"/>
              <a:t>something</a:t>
            </a:r>
            <a:r>
              <a:rPr lang="pl-PL" sz="2000" dirty="0"/>
              <a:t> </a:t>
            </a:r>
            <a:r>
              <a:rPr lang="pl-PL" sz="2000" dirty="0" err="1"/>
              <a:t>is</a:t>
            </a:r>
            <a:r>
              <a:rPr lang="pl-PL" sz="2000" dirty="0"/>
              <a:t> </a:t>
            </a:r>
            <a:r>
              <a:rPr lang="pl-PL" sz="2000" dirty="0" err="1"/>
              <a:t>done</a:t>
            </a:r>
            <a:r>
              <a:rPr lang="pl-PL" sz="2000" dirty="0"/>
              <a:t> </a:t>
            </a:r>
            <a:r>
              <a:rPr lang="pl-PL" sz="2000" dirty="0" err="1"/>
              <a:t>now</a:t>
            </a:r>
            <a:r>
              <a:rPr lang="pl-PL" sz="2000" dirty="0"/>
              <a:t> to </a:t>
            </a:r>
            <a:r>
              <a:rPr lang="pl-PL" sz="2000" dirty="0" err="1"/>
              <a:t>address</a:t>
            </a:r>
            <a:r>
              <a:rPr lang="pl-PL" sz="2000" dirty="0"/>
              <a:t> </a:t>
            </a:r>
            <a:r>
              <a:rPr lang="pl-PL" sz="2000" dirty="0" err="1"/>
              <a:t>this</a:t>
            </a:r>
            <a:r>
              <a:rPr lang="pl-PL" sz="2000" dirty="0"/>
              <a:t> </a:t>
            </a:r>
            <a:r>
              <a:rPr lang="pl-PL" sz="2000" dirty="0" err="1"/>
              <a:t>situation</a:t>
            </a:r>
            <a:r>
              <a:rPr lang="pl-PL" sz="2000" dirty="0"/>
              <a:t>.</a:t>
            </a:r>
          </a:p>
        </p:txBody>
      </p:sp>
      <p:pic>
        <p:nvPicPr>
          <p:cNvPr id="5" name="Symbol zastępczy zawartości 4">
            <a:extLst>
              <a:ext uri="{FF2B5EF4-FFF2-40B4-BE49-F238E27FC236}">
                <a16:creationId xmlns:a16="http://schemas.microsoft.com/office/drawing/2014/main" id="{419CD4C0-CB9E-CDBE-A8DB-13380C3B74D3}"/>
              </a:ext>
            </a:extLst>
          </p:cNvPr>
          <p:cNvPicPr>
            <a:picLocks noGrp="1" noChangeAspect="1"/>
          </p:cNvPicPr>
          <p:nvPr>
            <p:ph idx="1"/>
          </p:nvPr>
        </p:nvPicPr>
        <p:blipFill>
          <a:blip r:embed="rId2"/>
          <a:stretch>
            <a:fillRect/>
          </a:stretch>
        </p:blipFill>
        <p:spPr>
          <a:xfrm>
            <a:off x="-299663" y="1838036"/>
            <a:ext cx="12791326" cy="5773162"/>
          </a:xfrm>
        </p:spPr>
      </p:pic>
    </p:spTree>
    <p:extLst>
      <p:ext uri="{BB962C8B-B14F-4D97-AF65-F5344CB8AC3E}">
        <p14:creationId xmlns:p14="http://schemas.microsoft.com/office/powerpoint/2010/main" val="1241515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674417-65CC-2E2D-7C9C-EE12A7F8E0B6}"/>
              </a:ext>
            </a:extLst>
          </p:cNvPr>
          <p:cNvSpPr>
            <a:spLocks noGrp="1"/>
          </p:cNvSpPr>
          <p:nvPr>
            <p:ph type="title"/>
          </p:nvPr>
        </p:nvSpPr>
        <p:spPr>
          <a:xfrm>
            <a:off x="838200" y="365126"/>
            <a:ext cx="10515600" cy="669348"/>
          </a:xfrm>
        </p:spPr>
        <p:txBody>
          <a:bodyPr>
            <a:noAutofit/>
          </a:bodyPr>
          <a:lstStyle/>
          <a:p>
            <a:r>
              <a:rPr lang="pl-PL" sz="1400" b="1" dirty="0"/>
              <a:t>The </a:t>
            </a:r>
            <a:r>
              <a:rPr lang="pl-PL" sz="1400" b="1" dirty="0" err="1"/>
              <a:t>Dalai</a:t>
            </a:r>
            <a:r>
              <a:rPr lang="pl-PL" sz="1400" b="1" dirty="0"/>
              <a:t> Lama </a:t>
            </a:r>
            <a:r>
              <a:rPr lang="pl-PL" sz="1400" b="1" dirty="0" err="1"/>
              <a:t>is</a:t>
            </a:r>
            <a:r>
              <a:rPr lang="pl-PL" sz="1400" b="1" dirty="0"/>
              <a:t> </a:t>
            </a:r>
            <a:r>
              <a:rPr lang="pl-PL" sz="1400" b="1" dirty="0" err="1"/>
              <a:t>concerned</a:t>
            </a:r>
            <a:r>
              <a:rPr lang="pl-PL" sz="1400" b="1" dirty="0"/>
              <a:t> </a:t>
            </a:r>
            <a:r>
              <a:rPr lang="pl-PL" sz="1400" b="1" dirty="0" err="1"/>
              <a:t>about</a:t>
            </a:r>
            <a:r>
              <a:rPr lang="pl-PL" sz="1400" b="1" dirty="0"/>
              <a:t> the </a:t>
            </a:r>
            <a:r>
              <a:rPr lang="pl-PL" sz="1400" b="1" dirty="0" err="1"/>
              <a:t>ways</a:t>
            </a:r>
            <a:r>
              <a:rPr lang="pl-PL" sz="1400" b="1" dirty="0"/>
              <a:t> in </a:t>
            </a:r>
            <a:r>
              <a:rPr lang="pl-PL" sz="1400" b="1" dirty="0" err="1"/>
              <a:t>which</a:t>
            </a:r>
            <a:r>
              <a:rPr lang="pl-PL" sz="1400" b="1" dirty="0"/>
              <a:t> the </a:t>
            </a:r>
            <a:r>
              <a:rPr lang="pl-PL" sz="1400" b="1" dirty="0" err="1"/>
              <a:t>human</a:t>
            </a:r>
            <a:r>
              <a:rPr lang="pl-PL" sz="1400" b="1" dirty="0"/>
              <a:t> </a:t>
            </a:r>
            <a:r>
              <a:rPr lang="pl-PL" sz="1400" b="1" dirty="0" err="1"/>
              <a:t>ecological-cultural</a:t>
            </a:r>
            <a:r>
              <a:rPr lang="pl-PL" sz="1400" b="1" dirty="0"/>
              <a:t> </a:t>
            </a:r>
            <a:r>
              <a:rPr lang="pl-PL" sz="1400" b="1" dirty="0" err="1"/>
              <a:t>balance</a:t>
            </a:r>
            <a:r>
              <a:rPr lang="pl-PL" sz="1400" b="1" dirty="0"/>
              <a:t> and </a:t>
            </a:r>
            <a:r>
              <a:rPr lang="pl-PL" sz="1400" b="1" dirty="0" err="1"/>
              <a:t>social</a:t>
            </a:r>
            <a:r>
              <a:rPr lang="pl-PL" sz="1400" b="1" dirty="0"/>
              <a:t> </a:t>
            </a:r>
            <a:r>
              <a:rPr lang="pl-PL" sz="1400" b="1" dirty="0" err="1"/>
              <a:t>harmony</a:t>
            </a:r>
            <a:r>
              <a:rPr lang="pl-PL" sz="1400" b="1" dirty="0"/>
              <a:t> </a:t>
            </a:r>
            <a:r>
              <a:rPr lang="pl-PL" sz="1400" b="1" dirty="0" err="1"/>
              <a:t>are</a:t>
            </a:r>
            <a:r>
              <a:rPr lang="pl-PL" sz="1400" b="1" dirty="0"/>
              <a:t> </a:t>
            </a:r>
            <a:r>
              <a:rPr lang="pl-PL" sz="1400" b="1" dirty="0" err="1"/>
              <a:t>being</a:t>
            </a:r>
            <a:r>
              <a:rPr lang="pl-PL" sz="1400" b="1" dirty="0"/>
              <a:t> </a:t>
            </a:r>
            <a:r>
              <a:rPr lang="pl-PL" sz="1400" b="1" dirty="0" err="1"/>
              <a:t>disturbed</a:t>
            </a:r>
            <a:r>
              <a:rPr lang="pl-PL" sz="1400" b="1" dirty="0"/>
              <a:t>.</a:t>
            </a:r>
          </a:p>
        </p:txBody>
      </p:sp>
      <p:pic>
        <p:nvPicPr>
          <p:cNvPr id="5" name="Symbol zastępczy zawartości 4" descr="Obraz zawierający tekst&#10;&#10;Opis wygenerowany automatycznie">
            <a:extLst>
              <a:ext uri="{FF2B5EF4-FFF2-40B4-BE49-F238E27FC236}">
                <a16:creationId xmlns:a16="http://schemas.microsoft.com/office/drawing/2014/main" id="{833539C8-0E4E-04E4-F421-C8DBF98DFD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34475"/>
            <a:ext cx="12192000" cy="5823526"/>
          </a:xfrm>
        </p:spPr>
      </p:pic>
    </p:spTree>
    <p:extLst>
      <p:ext uri="{BB962C8B-B14F-4D97-AF65-F5344CB8AC3E}">
        <p14:creationId xmlns:p14="http://schemas.microsoft.com/office/powerpoint/2010/main" val="148356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ytuł 1">
            <a:extLst>
              <a:ext uri="{FF2B5EF4-FFF2-40B4-BE49-F238E27FC236}">
                <a16:creationId xmlns:a16="http://schemas.microsoft.com/office/drawing/2014/main" id="{2C57221F-9C63-5057-DE56-86712239E8E7}"/>
              </a:ext>
            </a:extLst>
          </p:cNvPr>
          <p:cNvSpPr>
            <a:spLocks noGrp="1"/>
          </p:cNvSpPr>
          <p:nvPr>
            <p:ph type="title"/>
          </p:nvPr>
        </p:nvSpPr>
        <p:spPr>
          <a:xfrm>
            <a:off x="838200" y="365125"/>
            <a:ext cx="10515600" cy="566738"/>
          </a:xfrm>
        </p:spPr>
        <p:txBody>
          <a:bodyPr/>
          <a:lstStyle/>
          <a:p>
            <a:r>
              <a:rPr lang="en-US" altLang="pl-PL" sz="2400"/>
              <a:t>The Global Compact for Migration is </a:t>
            </a:r>
            <a:r>
              <a:rPr lang="en-US" altLang="pl-PL" sz="2400" b="1"/>
              <a:t>the first inter-governmental agreement covering international migration</a:t>
            </a:r>
            <a:r>
              <a:rPr lang="en-US" altLang="pl-PL" sz="2400"/>
              <a:t> in a holistic and comprehensive manner.</a:t>
            </a:r>
            <a:endParaRPr lang="pl-PL" altLang="pl-PL" sz="2400"/>
          </a:p>
        </p:txBody>
      </p:sp>
      <p:pic>
        <p:nvPicPr>
          <p:cNvPr id="53251" name="Content Placeholder 3">
            <a:extLst>
              <a:ext uri="{FF2B5EF4-FFF2-40B4-BE49-F238E27FC236}">
                <a16:creationId xmlns:a16="http://schemas.microsoft.com/office/drawing/2014/main" id="{6FD51053-CB30-2AA0-0910-6CEEEBAA8A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65200" y="1006475"/>
            <a:ext cx="10133013" cy="5700713"/>
          </a:xfrm>
        </p:spPr>
      </p:pic>
    </p:spTree>
    <p:extLst>
      <p:ext uri="{BB962C8B-B14F-4D97-AF65-F5344CB8AC3E}">
        <p14:creationId xmlns:p14="http://schemas.microsoft.com/office/powerpoint/2010/main" val="2351649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E4820-F1B6-F126-2C6B-0CEBC6EB9EF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pl-PL" sz="2000" dirty="0">
                <a:solidFill>
                  <a:srgbClr val="FFFFFF"/>
                </a:solidFill>
              </a:rPr>
              <a:t>A system of m</a:t>
            </a:r>
            <a:r>
              <a:rPr lang="en-US" sz="2000" dirty="0" err="1">
                <a:solidFill>
                  <a:srgbClr val="FFFFFF"/>
                </a:solidFill>
              </a:rPr>
              <a:t>anaged</a:t>
            </a:r>
            <a:r>
              <a:rPr lang="en-US" sz="2000" dirty="0">
                <a:solidFill>
                  <a:srgbClr val="FFFFFF"/>
                </a:solidFill>
              </a:rPr>
              <a:t> population transfer</a:t>
            </a:r>
            <a:r>
              <a:rPr lang="pl-PL" sz="2000" dirty="0">
                <a:solidFill>
                  <a:srgbClr val="FFFFFF"/>
                </a:solidFill>
              </a:rPr>
              <a:t>, </a:t>
            </a:r>
            <a:r>
              <a:rPr lang="pl-PL" sz="2000" dirty="0" err="1">
                <a:solidFill>
                  <a:srgbClr val="FFFFFF"/>
                </a:solidFill>
              </a:rPr>
              <a:t>primarily</a:t>
            </a:r>
            <a:r>
              <a:rPr lang="pl-PL" sz="2000" dirty="0">
                <a:solidFill>
                  <a:srgbClr val="FFFFFF"/>
                </a:solidFill>
              </a:rPr>
              <a:t> from the </a:t>
            </a:r>
            <a:r>
              <a:rPr lang="pl-PL" sz="2000" dirty="0" err="1">
                <a:solidFill>
                  <a:srgbClr val="FFFFFF"/>
                </a:solidFill>
              </a:rPr>
              <a:t>global</a:t>
            </a:r>
            <a:r>
              <a:rPr lang="pl-PL" sz="2000" dirty="0">
                <a:solidFill>
                  <a:srgbClr val="FFFFFF"/>
                </a:solidFill>
              </a:rPr>
              <a:t> </a:t>
            </a:r>
            <a:r>
              <a:rPr lang="pl-PL" sz="2000" dirty="0" err="1">
                <a:solidFill>
                  <a:srgbClr val="FFFFFF"/>
                </a:solidFill>
              </a:rPr>
              <a:t>south</a:t>
            </a:r>
            <a:r>
              <a:rPr lang="pl-PL" sz="2000" dirty="0">
                <a:solidFill>
                  <a:srgbClr val="FFFFFF"/>
                </a:solidFill>
              </a:rPr>
              <a:t> to the </a:t>
            </a:r>
            <a:r>
              <a:rPr lang="pl-PL" sz="2000" dirty="0" err="1">
                <a:solidFill>
                  <a:srgbClr val="FFFFFF"/>
                </a:solidFill>
              </a:rPr>
              <a:t>north</a:t>
            </a:r>
            <a:r>
              <a:rPr lang="pl-PL" sz="2000" dirty="0">
                <a:solidFill>
                  <a:srgbClr val="FFFFFF"/>
                </a:solidFill>
              </a:rPr>
              <a:t>. </a:t>
            </a:r>
            <a:r>
              <a:rPr lang="pl-PL" sz="2000" dirty="0" err="1">
                <a:solidFill>
                  <a:srgbClr val="FFFFFF"/>
                </a:solidFill>
              </a:rPr>
              <a:t>Faciitated</a:t>
            </a:r>
            <a:r>
              <a:rPr lang="pl-PL" sz="2000" dirty="0">
                <a:solidFill>
                  <a:srgbClr val="FFFFFF"/>
                </a:solidFill>
              </a:rPr>
              <a:t> by the NGO </a:t>
            </a:r>
            <a:r>
              <a:rPr lang="pl-PL" sz="2000" dirty="0" err="1">
                <a:solidFill>
                  <a:srgbClr val="FFFFFF"/>
                </a:solidFill>
              </a:rPr>
              <a:t>complex</a:t>
            </a:r>
            <a:r>
              <a:rPr lang="pl-PL" sz="2000" dirty="0">
                <a:solidFill>
                  <a:srgbClr val="FFFFFF"/>
                </a:solidFill>
              </a:rPr>
              <a:t>.</a:t>
            </a:r>
            <a:endParaRPr lang="en-US" sz="2000" dirty="0">
              <a:solidFill>
                <a:srgbClr val="FFFFFF"/>
              </a:solidFill>
            </a:endParaRPr>
          </a:p>
        </p:txBody>
      </p:sp>
      <p:cxnSp>
        <p:nvCxnSpPr>
          <p:cNvPr id="7177" name="Straight Connector 717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170" name="Picture 2">
            <a:extLst>
              <a:ext uri="{FF2B5EF4-FFF2-40B4-BE49-F238E27FC236}">
                <a16:creationId xmlns:a16="http://schemas.microsoft.com/office/drawing/2014/main" id="{65F73819-466F-D213-2575-8F9DF122C9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66522" y="2426818"/>
            <a:ext cx="418600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179" name="Straight Connector 717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Symbol zastępczy zawartości 4" descr="Obraz zawierający tekst, mapa&#10;&#10;Opis wygenerowany automatycznie">
            <a:extLst>
              <a:ext uri="{FF2B5EF4-FFF2-40B4-BE49-F238E27FC236}">
                <a16:creationId xmlns:a16="http://schemas.microsoft.com/office/drawing/2014/main" id="{0328114B-AD40-435B-7CD8-52858F01BF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6379758" y="2426818"/>
            <a:ext cx="5455917" cy="4431182"/>
          </a:xfrm>
          <a:prstGeom prst="rect">
            <a:avLst/>
          </a:prstGeom>
        </p:spPr>
      </p:pic>
    </p:spTree>
    <p:extLst>
      <p:ext uri="{BB962C8B-B14F-4D97-AF65-F5344CB8AC3E}">
        <p14:creationId xmlns:p14="http://schemas.microsoft.com/office/powerpoint/2010/main" val="698700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F67732-BD06-DE8D-2034-457C6E214837}"/>
              </a:ext>
            </a:extLst>
          </p:cNvPr>
          <p:cNvSpPr>
            <a:spLocks noGrp="1"/>
          </p:cNvSpPr>
          <p:nvPr>
            <p:ph type="title"/>
          </p:nvPr>
        </p:nvSpPr>
        <p:spPr>
          <a:xfrm>
            <a:off x="838200" y="161925"/>
            <a:ext cx="10515600" cy="1232765"/>
          </a:xfrm>
        </p:spPr>
        <p:txBody>
          <a:bodyPr>
            <a:normAutofit/>
          </a:bodyPr>
          <a:lstStyle/>
          <a:p>
            <a:r>
              <a:rPr lang="pl-PL" sz="2000" b="1" dirty="0"/>
              <a:t>…and </a:t>
            </a:r>
            <a:r>
              <a:rPr lang="pl-PL" sz="2000" b="1" u="sng" dirty="0"/>
              <a:t>‚</a:t>
            </a:r>
            <a:r>
              <a:rPr lang="pl-PL" sz="2000" b="1" u="sng" dirty="0">
                <a:solidFill>
                  <a:srgbClr val="FF0000"/>
                </a:solidFill>
              </a:rPr>
              <a:t>public-</a:t>
            </a:r>
            <a:r>
              <a:rPr lang="pl-PL" sz="2000" b="1" u="sng" dirty="0" err="1">
                <a:solidFill>
                  <a:srgbClr val="FF0000"/>
                </a:solidFill>
              </a:rPr>
              <a:t>private</a:t>
            </a:r>
            <a:r>
              <a:rPr lang="pl-PL" sz="2000" b="1" u="sng" dirty="0">
                <a:solidFill>
                  <a:srgbClr val="FF0000"/>
                </a:solidFill>
              </a:rPr>
              <a:t>’ </a:t>
            </a:r>
            <a:r>
              <a:rPr lang="pl-PL" sz="2000" b="1" u="sng" dirty="0" err="1">
                <a:solidFill>
                  <a:srgbClr val="FF0000"/>
                </a:solidFill>
              </a:rPr>
              <a:t>partnerships</a:t>
            </a:r>
            <a:r>
              <a:rPr lang="pl-PL" sz="2000" b="1" u="sng" dirty="0">
                <a:solidFill>
                  <a:srgbClr val="FF0000"/>
                </a:solidFill>
              </a:rPr>
              <a:t> </a:t>
            </a:r>
            <a:r>
              <a:rPr lang="pl-PL" sz="2000" b="1" u="sng" dirty="0"/>
              <a:t>(WEF-style ‚</a:t>
            </a:r>
            <a:r>
              <a:rPr lang="pl-PL" sz="2000" b="1" u="sng" dirty="0" err="1"/>
              <a:t>stakeholder</a:t>
            </a:r>
            <a:r>
              <a:rPr lang="pl-PL" sz="2000" b="1" u="sng" dirty="0"/>
              <a:t>’ </a:t>
            </a:r>
            <a:r>
              <a:rPr lang="pl-PL" sz="2000" b="1" u="sng" dirty="0" err="1"/>
              <a:t>capitalism</a:t>
            </a:r>
            <a:r>
              <a:rPr lang="pl-PL" sz="2000" b="1" u="sng" dirty="0"/>
              <a:t>)</a:t>
            </a:r>
            <a:r>
              <a:rPr lang="pl-PL" sz="2000" b="1" dirty="0"/>
              <a:t>: </a:t>
            </a:r>
            <a:r>
              <a:rPr lang="pl-PL" sz="2000" b="1" dirty="0" err="1"/>
              <a:t>corporations</a:t>
            </a:r>
            <a:r>
              <a:rPr lang="pl-PL" sz="2000" b="1" dirty="0"/>
              <a:t> </a:t>
            </a:r>
            <a:r>
              <a:rPr lang="pl-PL" sz="2000" b="1" dirty="0" err="1"/>
              <a:t>take</a:t>
            </a:r>
            <a:r>
              <a:rPr lang="pl-PL" sz="2000" b="1" dirty="0"/>
              <a:t> on </a:t>
            </a:r>
            <a:r>
              <a:rPr lang="pl-PL" sz="2000" b="1" dirty="0" err="1"/>
              <a:t>what</a:t>
            </a:r>
            <a:r>
              <a:rPr lang="pl-PL" sz="2000" b="1" dirty="0"/>
              <a:t> </a:t>
            </a:r>
            <a:r>
              <a:rPr lang="pl-PL" sz="2000" b="1" dirty="0" err="1"/>
              <a:t>were</a:t>
            </a:r>
            <a:r>
              <a:rPr lang="pl-PL" sz="2000" b="1" dirty="0"/>
              <a:t> </a:t>
            </a:r>
            <a:r>
              <a:rPr lang="pl-PL" sz="2000" b="1" dirty="0" err="1"/>
              <a:t>previously</a:t>
            </a:r>
            <a:r>
              <a:rPr lang="pl-PL" sz="2000" b="1" dirty="0"/>
              <a:t> the </a:t>
            </a:r>
            <a:r>
              <a:rPr lang="pl-PL" sz="2000" b="1" dirty="0" err="1"/>
              <a:t>responsibilities</a:t>
            </a:r>
            <a:r>
              <a:rPr lang="pl-PL" sz="2000" b="1" dirty="0"/>
              <a:t> of the </a:t>
            </a:r>
            <a:r>
              <a:rPr lang="pl-PL" sz="2000" b="1" dirty="0" err="1"/>
              <a:t>state</a:t>
            </a:r>
            <a:r>
              <a:rPr lang="pl-PL" sz="2000" b="1" dirty="0"/>
              <a:t>, and </a:t>
            </a:r>
            <a:r>
              <a:rPr lang="pl-PL" sz="2000" b="1" dirty="0" err="1"/>
              <a:t>make</a:t>
            </a:r>
            <a:r>
              <a:rPr lang="pl-PL" sz="2000" b="1" dirty="0"/>
              <a:t> big </a:t>
            </a:r>
            <a:r>
              <a:rPr lang="pl-PL" sz="2000" b="1" dirty="0" err="1"/>
              <a:t>money</a:t>
            </a:r>
            <a:r>
              <a:rPr lang="pl-PL" sz="2000" b="1" dirty="0"/>
              <a:t> from public </a:t>
            </a:r>
            <a:r>
              <a:rPr lang="pl-PL" sz="2000" b="1" dirty="0" err="1"/>
              <a:t>money</a:t>
            </a:r>
            <a:r>
              <a:rPr lang="pl-PL" sz="2000" b="1" dirty="0"/>
              <a:t>. </a:t>
            </a:r>
            <a:r>
              <a:rPr lang="pl-PL" sz="2000" b="1" dirty="0" err="1"/>
              <a:t>Housing</a:t>
            </a:r>
            <a:r>
              <a:rPr lang="pl-PL" sz="2000" b="1" dirty="0"/>
              <a:t> </a:t>
            </a:r>
            <a:r>
              <a:rPr lang="pl-PL" sz="2000" b="1" dirty="0" err="1"/>
              <a:t>is</a:t>
            </a:r>
            <a:r>
              <a:rPr lang="pl-PL" sz="2000" b="1" dirty="0"/>
              <a:t> the most central element. </a:t>
            </a:r>
            <a:r>
              <a:rPr lang="pl-PL" sz="2000" b="1" dirty="0" err="1"/>
              <a:t>Companies</a:t>
            </a:r>
            <a:r>
              <a:rPr lang="pl-PL" sz="2000" b="1" dirty="0"/>
              <a:t> </a:t>
            </a:r>
            <a:r>
              <a:rPr lang="pl-PL" sz="2000" b="1" dirty="0" err="1"/>
              <a:t>like</a:t>
            </a:r>
            <a:r>
              <a:rPr lang="pl-PL" sz="2000" b="1" dirty="0"/>
              <a:t> </a:t>
            </a:r>
            <a:r>
              <a:rPr lang="pl-PL" sz="2000" b="1" dirty="0" err="1"/>
              <a:t>Serco</a:t>
            </a:r>
            <a:r>
              <a:rPr lang="pl-PL" sz="2000" b="1" dirty="0"/>
              <a:t> </a:t>
            </a:r>
            <a:r>
              <a:rPr lang="pl-PL" sz="2000" b="1" dirty="0" err="1"/>
              <a:t>are</a:t>
            </a:r>
            <a:r>
              <a:rPr lang="pl-PL" sz="2000" b="1" dirty="0"/>
              <a:t> </a:t>
            </a:r>
            <a:r>
              <a:rPr lang="pl-PL" sz="2000" b="1" dirty="0" err="1"/>
              <a:t>taking</a:t>
            </a:r>
            <a:r>
              <a:rPr lang="pl-PL" sz="2000" b="1" dirty="0"/>
              <a:t> </a:t>
            </a:r>
            <a:r>
              <a:rPr lang="pl-PL" sz="2000" b="1" dirty="0" err="1"/>
              <a:t>over</a:t>
            </a:r>
            <a:r>
              <a:rPr lang="pl-PL" sz="2000" b="1" dirty="0"/>
              <a:t> the UK </a:t>
            </a:r>
            <a:r>
              <a:rPr lang="pl-PL" sz="2000" b="1" dirty="0" err="1"/>
              <a:t>rented-accommodation</a:t>
            </a:r>
            <a:r>
              <a:rPr lang="pl-PL" sz="2000" b="1" dirty="0"/>
              <a:t> </a:t>
            </a:r>
            <a:r>
              <a:rPr lang="pl-PL" sz="2000" b="1" dirty="0" err="1"/>
              <a:t>sector</a:t>
            </a:r>
            <a:r>
              <a:rPr lang="pl-PL" sz="2000" b="1" dirty="0"/>
              <a:t>.</a:t>
            </a:r>
          </a:p>
        </p:txBody>
      </p:sp>
      <p:sp>
        <p:nvSpPr>
          <p:cNvPr id="4" name="Symbol zastępczy zawartości 3">
            <a:extLst>
              <a:ext uri="{FF2B5EF4-FFF2-40B4-BE49-F238E27FC236}">
                <a16:creationId xmlns:a16="http://schemas.microsoft.com/office/drawing/2014/main" id="{D0F7DD55-3A94-A6EA-3A90-9BBE04CD7877}"/>
              </a:ext>
            </a:extLst>
          </p:cNvPr>
          <p:cNvSpPr>
            <a:spLocks noGrp="1"/>
          </p:cNvSpPr>
          <p:nvPr>
            <p:ph sz="half" idx="2"/>
          </p:nvPr>
        </p:nvSpPr>
        <p:spPr>
          <a:xfrm>
            <a:off x="6657654" y="1475001"/>
            <a:ext cx="4696146" cy="5128999"/>
          </a:xfrm>
        </p:spPr>
        <p:txBody>
          <a:bodyPr>
            <a:normAutofit/>
          </a:bodyPr>
          <a:lstStyle/>
          <a:p>
            <a:pPr marL="0" indent="0">
              <a:buNone/>
            </a:pPr>
            <a:r>
              <a:rPr lang="pl-PL" u="none" strike="noStrike" dirty="0">
                <a:solidFill>
                  <a:srgbClr val="202122"/>
                </a:solidFill>
                <a:latin typeface="Arial" panose="020B0604020202020204" pitchFamily="34" charset="0"/>
              </a:rPr>
              <a:t> </a:t>
            </a:r>
            <a:endParaRPr lang="pl-PL" dirty="0">
              <a:solidFill>
                <a:srgbClr val="202122"/>
              </a:solidFill>
              <a:latin typeface="Arial" panose="020B0604020202020204" pitchFamily="34" charset="0"/>
            </a:endParaRPr>
          </a:p>
          <a:p>
            <a:pPr marL="0" indent="0">
              <a:buNone/>
            </a:pPr>
            <a:r>
              <a:rPr lang="pl-PL" dirty="0" err="1">
                <a:solidFill>
                  <a:srgbClr val="202122"/>
                </a:solidFill>
                <a:latin typeface="Arial" panose="020B0604020202020204" pitchFamily="34" charset="0"/>
              </a:rPr>
              <a:t>Asylum</a:t>
            </a:r>
            <a:r>
              <a:rPr lang="pl-PL" dirty="0">
                <a:solidFill>
                  <a:srgbClr val="202122"/>
                </a:solidFill>
                <a:latin typeface="Arial" panose="020B0604020202020204" pitchFamily="34" charset="0"/>
              </a:rPr>
              <a:t> </a:t>
            </a:r>
            <a:r>
              <a:rPr lang="pl-PL" dirty="0" err="1">
                <a:solidFill>
                  <a:srgbClr val="202122"/>
                </a:solidFill>
                <a:latin typeface="Arial" panose="020B0604020202020204" pitchFamily="34" charset="0"/>
              </a:rPr>
              <a:t>accommodation</a:t>
            </a:r>
            <a:r>
              <a:rPr lang="pl-PL" dirty="0">
                <a:solidFill>
                  <a:srgbClr val="202122"/>
                </a:solidFill>
                <a:latin typeface="Arial" panose="020B0604020202020204" pitchFamily="34" charset="0"/>
              </a:rPr>
              <a:t> and  </a:t>
            </a:r>
            <a:r>
              <a:rPr lang="pl-PL" dirty="0" err="1">
                <a:solidFill>
                  <a:srgbClr val="202122"/>
                </a:solidFill>
                <a:latin typeface="Arial" panose="020B0604020202020204" pitchFamily="34" charset="0"/>
              </a:rPr>
              <a:t>support</a:t>
            </a:r>
            <a:r>
              <a:rPr lang="pl-PL" dirty="0">
                <a:solidFill>
                  <a:srgbClr val="202122"/>
                </a:solidFill>
                <a:latin typeface="Arial" panose="020B0604020202020204" pitchFamily="34" charset="0"/>
              </a:rPr>
              <a:t> services</a:t>
            </a:r>
          </a:p>
          <a:p>
            <a:endParaRPr lang="pl-PL" dirty="0">
              <a:solidFill>
                <a:srgbClr val="202122"/>
              </a:solidFill>
              <a:latin typeface="Arial" panose="020B0604020202020204" pitchFamily="34" charset="0"/>
            </a:endParaRPr>
          </a:p>
          <a:p>
            <a:pPr marL="0" indent="0">
              <a:buNone/>
            </a:pPr>
            <a:r>
              <a:rPr lang="pl-PL" dirty="0" err="1">
                <a:solidFill>
                  <a:srgbClr val="202122"/>
                </a:solidFill>
                <a:latin typeface="Arial" panose="020B0604020202020204" pitchFamily="34" charset="0"/>
              </a:rPr>
              <a:t>Government</a:t>
            </a:r>
            <a:r>
              <a:rPr lang="pl-PL" dirty="0">
                <a:solidFill>
                  <a:srgbClr val="202122"/>
                </a:solidFill>
                <a:latin typeface="Arial" panose="020B0604020202020204" pitchFamily="34" charset="0"/>
              </a:rPr>
              <a:t> </a:t>
            </a:r>
            <a:r>
              <a:rPr lang="pl-PL" dirty="0" err="1">
                <a:solidFill>
                  <a:srgbClr val="202122"/>
                </a:solidFill>
                <a:latin typeface="Arial" panose="020B0604020202020204" pitchFamily="34" charset="0"/>
              </a:rPr>
              <a:t>outsources</a:t>
            </a:r>
            <a:r>
              <a:rPr lang="pl-PL" dirty="0">
                <a:solidFill>
                  <a:srgbClr val="202122"/>
                </a:solidFill>
                <a:latin typeface="Arial" panose="020B0604020202020204" pitchFamily="34" charset="0"/>
              </a:rPr>
              <a:t> </a:t>
            </a:r>
            <a:r>
              <a:rPr lang="pl-PL" dirty="0" err="1">
                <a:solidFill>
                  <a:srgbClr val="202122"/>
                </a:solidFill>
                <a:latin typeface="Arial" panose="020B0604020202020204" pitchFamily="34" charset="0"/>
              </a:rPr>
              <a:t>responsibility</a:t>
            </a:r>
            <a:r>
              <a:rPr lang="pl-PL" dirty="0">
                <a:solidFill>
                  <a:srgbClr val="202122"/>
                </a:solidFill>
                <a:latin typeface="Arial" panose="020B0604020202020204" pitchFamily="34" charset="0"/>
              </a:rPr>
              <a:t> for </a:t>
            </a:r>
            <a:r>
              <a:rPr lang="pl-PL" dirty="0" err="1">
                <a:solidFill>
                  <a:srgbClr val="202122"/>
                </a:solidFill>
                <a:latin typeface="Arial" panose="020B0604020202020204" pitchFamily="34" charset="0"/>
              </a:rPr>
              <a:t>managing</a:t>
            </a:r>
            <a:r>
              <a:rPr lang="pl-PL" dirty="0">
                <a:solidFill>
                  <a:srgbClr val="202122"/>
                </a:solidFill>
                <a:latin typeface="Arial" panose="020B0604020202020204" pitchFamily="34" charset="0"/>
              </a:rPr>
              <a:t>  </a:t>
            </a:r>
            <a:r>
              <a:rPr lang="pl-PL" dirty="0" err="1">
                <a:solidFill>
                  <a:srgbClr val="202122"/>
                </a:solidFill>
                <a:latin typeface="Arial" panose="020B0604020202020204" pitchFamily="34" charset="0"/>
              </a:rPr>
              <a:t>incoming</a:t>
            </a:r>
            <a:r>
              <a:rPr lang="pl-PL" dirty="0">
                <a:solidFill>
                  <a:srgbClr val="202122"/>
                </a:solidFill>
                <a:latin typeface="Arial" panose="020B0604020202020204" pitchFamily="34" charset="0"/>
              </a:rPr>
              <a:t> </a:t>
            </a:r>
            <a:r>
              <a:rPr lang="pl-PL" dirty="0" err="1">
                <a:solidFill>
                  <a:srgbClr val="202122"/>
                </a:solidFill>
                <a:latin typeface="Arial" panose="020B0604020202020204" pitchFamily="34" charset="0"/>
              </a:rPr>
              <a:t>migrants</a:t>
            </a:r>
            <a:r>
              <a:rPr lang="pl-PL" dirty="0">
                <a:solidFill>
                  <a:srgbClr val="202122"/>
                </a:solidFill>
                <a:latin typeface="Arial" panose="020B0604020202020204" pitchFamily="34" charset="0"/>
              </a:rPr>
              <a:t> to </a:t>
            </a:r>
            <a:r>
              <a:rPr lang="pl-PL" dirty="0" err="1">
                <a:solidFill>
                  <a:srgbClr val="202122"/>
                </a:solidFill>
                <a:latin typeface="Arial" panose="020B0604020202020204" pitchFamily="34" charset="0"/>
              </a:rPr>
              <a:t>private</a:t>
            </a:r>
            <a:r>
              <a:rPr lang="pl-PL" dirty="0">
                <a:solidFill>
                  <a:srgbClr val="202122"/>
                </a:solidFill>
                <a:latin typeface="Arial" panose="020B0604020202020204" pitchFamily="34" charset="0"/>
              </a:rPr>
              <a:t> </a:t>
            </a:r>
            <a:r>
              <a:rPr lang="pl-PL" dirty="0" err="1">
                <a:solidFill>
                  <a:srgbClr val="202122"/>
                </a:solidFill>
                <a:latin typeface="Arial" panose="020B0604020202020204" pitchFamily="34" charset="0"/>
              </a:rPr>
              <a:t>contractors</a:t>
            </a:r>
            <a:endParaRPr lang="pl-PL" dirty="0">
              <a:solidFill>
                <a:srgbClr val="202122"/>
              </a:solidFill>
              <a:latin typeface="Arial" panose="020B0604020202020204" pitchFamily="34" charset="0"/>
            </a:endParaRPr>
          </a:p>
          <a:p>
            <a:endParaRPr lang="pl-PL" dirty="0">
              <a:solidFill>
                <a:srgbClr val="202122"/>
              </a:solidFill>
              <a:latin typeface="Arial" panose="020B0604020202020204" pitchFamily="34" charset="0"/>
            </a:endParaRPr>
          </a:p>
          <a:p>
            <a:pPr marL="0" indent="0">
              <a:buNone/>
            </a:pPr>
            <a:r>
              <a:rPr lang="pl-PL" dirty="0">
                <a:solidFill>
                  <a:srgbClr val="202122"/>
                </a:solidFill>
                <a:latin typeface="Arial" panose="020B0604020202020204" pitchFamily="34" charset="0"/>
              </a:rPr>
              <a:t>2.9 </a:t>
            </a:r>
            <a:r>
              <a:rPr lang="pl-PL" dirty="0" err="1">
                <a:solidFill>
                  <a:srgbClr val="202122"/>
                </a:solidFill>
                <a:latin typeface="Arial" panose="020B0604020202020204" pitchFamily="34" charset="0"/>
              </a:rPr>
              <a:t>billion</a:t>
            </a:r>
            <a:r>
              <a:rPr lang="pl-PL" dirty="0">
                <a:solidFill>
                  <a:srgbClr val="202122"/>
                </a:solidFill>
                <a:latin typeface="Arial" panose="020B0604020202020204" pitchFamily="34" charset="0"/>
              </a:rPr>
              <a:t> (sterling) </a:t>
            </a:r>
            <a:r>
              <a:rPr lang="pl-PL" dirty="0" err="1">
                <a:solidFill>
                  <a:srgbClr val="202122"/>
                </a:solidFill>
                <a:latin typeface="Arial" panose="020B0604020202020204" pitchFamily="34" charset="0"/>
              </a:rPr>
              <a:t>contract</a:t>
            </a:r>
            <a:r>
              <a:rPr lang="pl-PL" dirty="0">
                <a:solidFill>
                  <a:srgbClr val="202122"/>
                </a:solidFill>
                <a:latin typeface="Arial" panose="020B0604020202020204" pitchFamily="34" charset="0"/>
              </a:rPr>
              <a:t> for SERCO, 2018</a:t>
            </a:r>
            <a:endParaRPr lang="pl-PL" dirty="0"/>
          </a:p>
        </p:txBody>
      </p:sp>
      <p:pic>
        <p:nvPicPr>
          <p:cNvPr id="1026" name="Picture 2" descr="Expired) Serco Corporate Info Session, Hosted by TBP | Happening @ Michigan">
            <a:extLst>
              <a:ext uri="{FF2B5EF4-FFF2-40B4-BE49-F238E27FC236}">
                <a16:creationId xmlns:a16="http://schemas.microsoft.com/office/drawing/2014/main" id="{F43869D4-FAF6-B13B-589D-4E2A3331E46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23069" y="1607128"/>
            <a:ext cx="5505120" cy="499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482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ADFD0F-BADE-416F-AB23-5D584FF892B8}"/>
              </a:ext>
            </a:extLst>
          </p:cNvPr>
          <p:cNvSpPr>
            <a:spLocks noGrp="1"/>
          </p:cNvSpPr>
          <p:nvPr>
            <p:ph type="title"/>
          </p:nvPr>
        </p:nvSpPr>
        <p:spPr>
          <a:xfrm>
            <a:off x="777844" y="428500"/>
            <a:ext cx="10515600" cy="612650"/>
          </a:xfrm>
        </p:spPr>
        <p:txBody>
          <a:bodyPr>
            <a:normAutofit fontScale="90000"/>
          </a:bodyPr>
          <a:lstStyle/>
          <a:p>
            <a:r>
              <a:rPr lang="pl-PL" dirty="0"/>
              <a:t>                                         </a:t>
            </a:r>
            <a:r>
              <a:rPr lang="pl-PL" dirty="0" err="1"/>
              <a:t>Intro</a:t>
            </a:r>
            <a:endParaRPr lang="pl-PL" dirty="0"/>
          </a:p>
        </p:txBody>
      </p:sp>
      <p:sp>
        <p:nvSpPr>
          <p:cNvPr id="3" name="Symbol zastępczy zawartości 2">
            <a:extLst>
              <a:ext uri="{FF2B5EF4-FFF2-40B4-BE49-F238E27FC236}">
                <a16:creationId xmlns:a16="http://schemas.microsoft.com/office/drawing/2014/main" id="{EE6FF566-0D41-4E68-AAE6-049F4665A094}"/>
              </a:ext>
            </a:extLst>
          </p:cNvPr>
          <p:cNvSpPr>
            <a:spLocks noGrp="1"/>
          </p:cNvSpPr>
          <p:nvPr>
            <p:ph idx="1"/>
          </p:nvPr>
        </p:nvSpPr>
        <p:spPr>
          <a:xfrm>
            <a:off x="838200" y="1548143"/>
            <a:ext cx="10515600" cy="4628820"/>
          </a:xfrm>
        </p:spPr>
        <p:txBody>
          <a:bodyPr>
            <a:normAutofit/>
          </a:bodyPr>
          <a:lstStyle/>
          <a:p>
            <a:pPr marL="0" indent="0">
              <a:buNone/>
            </a:pPr>
            <a:r>
              <a:rPr lang="pl-PL" dirty="0" err="1"/>
              <a:t>Technocracy</a:t>
            </a:r>
            <a:endParaRPr lang="pl-PL" dirty="0"/>
          </a:p>
          <a:p>
            <a:pPr marL="0" indent="0">
              <a:buNone/>
            </a:pPr>
            <a:endParaRPr lang="pl-PL" dirty="0"/>
          </a:p>
          <a:p>
            <a:pPr marL="0" indent="0">
              <a:buNone/>
            </a:pPr>
            <a:r>
              <a:rPr lang="pl-PL" dirty="0" err="1"/>
              <a:t>Cultural</a:t>
            </a:r>
            <a:r>
              <a:rPr lang="pl-PL" dirty="0"/>
              <a:t> </a:t>
            </a:r>
            <a:r>
              <a:rPr lang="pl-PL" dirty="0" err="1"/>
              <a:t>Marxism</a:t>
            </a:r>
            <a:r>
              <a:rPr lang="pl-PL" dirty="0"/>
              <a:t> and ‚</a:t>
            </a:r>
            <a:r>
              <a:rPr lang="pl-PL" dirty="0" err="1"/>
              <a:t>Woke</a:t>
            </a:r>
            <a:r>
              <a:rPr lang="pl-PL" dirty="0"/>
              <a:t>’ (‚</a:t>
            </a:r>
            <a:r>
              <a:rPr lang="pl-PL" dirty="0" err="1"/>
              <a:t>stakeholder</a:t>
            </a:r>
            <a:r>
              <a:rPr lang="pl-PL" dirty="0"/>
              <a:t>’) </a:t>
            </a:r>
            <a:r>
              <a:rPr lang="pl-PL" dirty="0" err="1"/>
              <a:t>capitalism</a:t>
            </a:r>
            <a:r>
              <a:rPr lang="pl-PL" dirty="0"/>
              <a:t>; ‚</a:t>
            </a:r>
            <a:r>
              <a:rPr lang="pl-PL" dirty="0" err="1"/>
              <a:t>Woke</a:t>
            </a:r>
            <a:r>
              <a:rPr lang="pl-PL" dirty="0"/>
              <a:t>’ as a </a:t>
            </a:r>
            <a:r>
              <a:rPr lang="pl-PL" dirty="0" err="1"/>
              <a:t>weapon</a:t>
            </a:r>
            <a:r>
              <a:rPr lang="pl-PL" dirty="0"/>
              <a:t> </a:t>
            </a:r>
            <a:r>
              <a:rPr lang="pl-PL" i="1" dirty="0"/>
              <a:t>and</a:t>
            </a:r>
            <a:r>
              <a:rPr lang="pl-PL" dirty="0"/>
              <a:t> a </a:t>
            </a:r>
            <a:r>
              <a:rPr lang="pl-PL" dirty="0" err="1"/>
              <a:t>new</a:t>
            </a:r>
            <a:r>
              <a:rPr lang="pl-PL" dirty="0"/>
              <a:t> </a:t>
            </a:r>
            <a:r>
              <a:rPr lang="pl-PL" dirty="0" err="1"/>
              <a:t>religion</a:t>
            </a:r>
            <a:r>
              <a:rPr lang="pl-PL" dirty="0"/>
              <a:t>  </a:t>
            </a:r>
          </a:p>
          <a:p>
            <a:pPr marL="0" indent="0">
              <a:buNone/>
            </a:pPr>
            <a:endParaRPr lang="pl-PL" dirty="0"/>
          </a:p>
          <a:p>
            <a:pPr marL="0" indent="0">
              <a:buNone/>
            </a:pPr>
            <a:r>
              <a:rPr lang="pl-PL" dirty="0" err="1"/>
              <a:t>Destabilising</a:t>
            </a:r>
            <a:r>
              <a:rPr lang="pl-PL" dirty="0"/>
              <a:t>  </a:t>
            </a:r>
            <a:r>
              <a:rPr lang="pl-PL" dirty="0" err="1"/>
              <a:t>nations</a:t>
            </a:r>
            <a:r>
              <a:rPr lang="pl-PL" dirty="0"/>
              <a:t>  </a:t>
            </a:r>
          </a:p>
          <a:p>
            <a:pPr marL="0" indent="0">
              <a:buNone/>
            </a:pPr>
            <a:endParaRPr lang="pl-PL" dirty="0"/>
          </a:p>
          <a:p>
            <a:pPr marL="0" indent="0">
              <a:buNone/>
            </a:pPr>
            <a:r>
              <a:rPr lang="pl-PL" dirty="0" err="1"/>
              <a:t>Manipulating</a:t>
            </a:r>
            <a:r>
              <a:rPr lang="pl-PL" dirty="0"/>
              <a:t> </a:t>
            </a:r>
            <a:r>
              <a:rPr lang="pl-PL" dirty="0" err="1"/>
              <a:t>children</a:t>
            </a:r>
            <a:endParaRPr lang="pl-PL" dirty="0"/>
          </a:p>
          <a:p>
            <a:pPr marL="0" indent="0">
              <a:buNone/>
            </a:pPr>
            <a:r>
              <a:rPr lang="pl-PL" dirty="0"/>
              <a:t> </a:t>
            </a:r>
          </a:p>
        </p:txBody>
      </p:sp>
    </p:spTree>
    <p:extLst>
      <p:ext uri="{BB962C8B-B14F-4D97-AF65-F5344CB8AC3E}">
        <p14:creationId xmlns:p14="http://schemas.microsoft.com/office/powerpoint/2010/main" val="3194712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368E-8324-7ABD-3851-207C6DDB7E9C}"/>
              </a:ext>
            </a:extLst>
          </p:cNvPr>
          <p:cNvSpPr>
            <a:spLocks noGrp="1"/>
          </p:cNvSpPr>
          <p:nvPr>
            <p:ph type="title"/>
          </p:nvPr>
        </p:nvSpPr>
        <p:spPr>
          <a:xfrm>
            <a:off x="838200" y="365126"/>
            <a:ext cx="10515600" cy="517744"/>
          </a:xfrm>
        </p:spPr>
        <p:txBody>
          <a:bodyPr>
            <a:normAutofit fontScale="90000"/>
          </a:bodyPr>
          <a:lstStyle/>
          <a:p>
            <a:endParaRPr lang="en-GB" dirty="0"/>
          </a:p>
        </p:txBody>
      </p:sp>
      <p:pic>
        <p:nvPicPr>
          <p:cNvPr id="9218" name="Picture 2" descr="Uh Oh Romeo - Rewriting History - CD">
            <a:extLst>
              <a:ext uri="{FF2B5EF4-FFF2-40B4-BE49-F238E27FC236}">
                <a16:creationId xmlns:a16="http://schemas.microsoft.com/office/drawing/2014/main" id="{CD6EA3F2-AD65-247A-E9D4-1D02BE10DD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248" y="882870"/>
            <a:ext cx="5341148" cy="478080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lack actress as queen of England - Entertainment News - Gaga Daily">
            <a:extLst>
              <a:ext uri="{FF2B5EF4-FFF2-40B4-BE49-F238E27FC236}">
                <a16:creationId xmlns:a16="http://schemas.microsoft.com/office/drawing/2014/main" id="{AF16A589-7753-8328-B046-69D30DFBF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1710" y="157655"/>
            <a:ext cx="6253656" cy="595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985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E3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ectangle 1024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558E6165-5E38-2CEB-7B41-04AF8BC572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941" y="674255"/>
            <a:ext cx="9904117" cy="554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648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416A0-3DA3-AE66-FF59-2C34A362AFC9}"/>
              </a:ext>
            </a:extLst>
          </p:cNvPr>
          <p:cNvSpPr>
            <a:spLocks noGrp="1"/>
          </p:cNvSpPr>
          <p:nvPr>
            <p:ph type="title"/>
          </p:nvPr>
        </p:nvSpPr>
        <p:spPr/>
        <p:txBody>
          <a:bodyPr/>
          <a:lstStyle/>
          <a:p>
            <a:endParaRPr lang="en-GB"/>
          </a:p>
        </p:txBody>
      </p:sp>
      <p:pic>
        <p:nvPicPr>
          <p:cNvPr id="3074" name="Picture 2" descr="People Are Unaware of Their History': Why Museums Are Collecting Artifacts  From the Black Lives Matter Protests as They're Happening">
            <a:extLst>
              <a:ext uri="{FF2B5EF4-FFF2-40B4-BE49-F238E27FC236}">
                <a16:creationId xmlns:a16="http://schemas.microsoft.com/office/drawing/2014/main" id="{6C95F363-DABE-41A0-9954-29A268ECE1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1531" y="3412156"/>
            <a:ext cx="4848687" cy="32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a:extLst>
              <a:ext uri="{FF2B5EF4-FFF2-40B4-BE49-F238E27FC236}">
                <a16:creationId xmlns:a16="http://schemas.microsoft.com/office/drawing/2014/main" id="{8F6931B2-A4D5-47D4-B861-2D227A708177}"/>
              </a:ext>
            </a:extLst>
          </p:cNvPr>
          <p:cNvPicPr>
            <a:picLocks noChangeAspect="1"/>
          </p:cNvPicPr>
          <p:nvPr/>
        </p:nvPicPr>
        <p:blipFill>
          <a:blip r:embed="rId3"/>
          <a:stretch>
            <a:fillRect/>
          </a:stretch>
        </p:blipFill>
        <p:spPr>
          <a:xfrm>
            <a:off x="3048000" y="52388"/>
            <a:ext cx="10924853" cy="3276600"/>
          </a:xfrm>
          <a:prstGeom prst="rect">
            <a:avLst/>
          </a:prstGeom>
        </p:spPr>
      </p:pic>
      <p:pic>
        <p:nvPicPr>
          <p:cNvPr id="4" name="Picture 4" descr="Explain Divide and Rule policy of British? Is it same - 1">
            <a:extLst>
              <a:ext uri="{FF2B5EF4-FFF2-40B4-BE49-F238E27FC236}">
                <a16:creationId xmlns:a16="http://schemas.microsoft.com/office/drawing/2014/main" id="{B0AF5728-588D-E961-EF03-04A10009B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28" y="1825625"/>
            <a:ext cx="5483817" cy="2937688"/>
          </a:xfrm>
          <a:prstGeom prst="rect">
            <a:avLst/>
          </a:prstGeom>
          <a:noFill/>
          <a:extLst>
            <a:ext uri="{909E8E84-426E-40DD-AFC4-6F175D3DCCD1}">
              <a14:hiddenFill xmlns:a14="http://schemas.microsoft.com/office/drawing/2010/main">
                <a:solidFill>
                  <a:srgbClr val="FFFFFF"/>
                </a:solidFill>
              </a14:hiddenFill>
            </a:ext>
          </a:extLst>
        </p:spPr>
      </p:pic>
      <p:sp>
        <p:nvSpPr>
          <p:cNvPr id="5" name="Symbol zastępczy zawartości 4">
            <a:extLst>
              <a:ext uri="{FF2B5EF4-FFF2-40B4-BE49-F238E27FC236}">
                <a16:creationId xmlns:a16="http://schemas.microsoft.com/office/drawing/2014/main" id="{E81D7CDE-640C-12A5-0D26-E538878D5912}"/>
              </a:ext>
            </a:extLst>
          </p:cNvPr>
          <p:cNvSpPr>
            <a:spLocks noGrp="1"/>
          </p:cNvSpPr>
          <p:nvPr>
            <p:ph idx="1"/>
          </p:nvPr>
        </p:nvSpPr>
        <p:spPr/>
        <p:txBody>
          <a:bodyPr/>
          <a:lstStyle/>
          <a:p>
            <a:endParaRPr lang="pl-PL"/>
          </a:p>
        </p:txBody>
      </p:sp>
    </p:spTree>
    <p:extLst>
      <p:ext uri="{BB962C8B-B14F-4D97-AF65-F5344CB8AC3E}">
        <p14:creationId xmlns:p14="http://schemas.microsoft.com/office/powerpoint/2010/main" val="1914602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675728-CF75-9135-C915-84FA15802D6C}"/>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t>4. Manipulating children</a:t>
            </a:r>
          </a:p>
        </p:txBody>
      </p:sp>
      <p:pic>
        <p:nvPicPr>
          <p:cNvPr id="2050" name="Picture 2" descr="This Company Wants to Gather Student Brainwave Data to Measure ‘Engagement’">
            <a:extLst>
              <a:ext uri="{FF2B5EF4-FFF2-40B4-BE49-F238E27FC236}">
                <a16:creationId xmlns:a16="http://schemas.microsoft.com/office/drawing/2014/main" id="{F1D7DDF4-B656-C0AE-0A3D-43648DEFB3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632" b="1"/>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04437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1E3D-87F7-4041-8326-3AF406AEEA2F}"/>
              </a:ext>
            </a:extLst>
          </p:cNvPr>
          <p:cNvSpPr>
            <a:spLocks noGrp="1"/>
          </p:cNvSpPr>
          <p:nvPr>
            <p:ph type="title"/>
          </p:nvPr>
        </p:nvSpPr>
        <p:spPr>
          <a:xfrm>
            <a:off x="838203" y="365130"/>
            <a:ext cx="10515600" cy="484616"/>
          </a:xfrm>
        </p:spPr>
        <p:txBody>
          <a:bodyPr>
            <a:normAutofit fontScale="90000"/>
          </a:bodyPr>
          <a:lstStyle/>
          <a:p>
            <a:r>
              <a:rPr lang="pl-PL" sz="3600" dirty="0"/>
              <a:t>              </a:t>
            </a:r>
            <a:r>
              <a:rPr lang="en-GB" sz="3600" dirty="0"/>
              <a:t>The ‘Zone’: automatic behaviours; suggestibility</a:t>
            </a:r>
          </a:p>
        </p:txBody>
      </p:sp>
      <p:pic>
        <p:nvPicPr>
          <p:cNvPr id="9220" name="Picture 4" descr="Teen social media study: Hate content exposure, smartphone usage up">
            <a:extLst>
              <a:ext uri="{FF2B5EF4-FFF2-40B4-BE49-F238E27FC236}">
                <a16:creationId xmlns:a16="http://schemas.microsoft.com/office/drawing/2014/main" id="{5A00684A-9071-4CD0-BBE8-00B4472EDA00}"/>
              </a:ext>
            </a:extLst>
          </p:cNvPr>
          <p:cNvPicPr>
            <a:picLocks noGrp="1" noChangeAspect="1" noChangeArrowheads="1"/>
          </p:cNvPicPr>
          <p:nvPr>
            <p:ph idx="2"/>
          </p:nvPr>
        </p:nvPicPr>
        <p:blipFill>
          <a:blip r:embed="rId2">
            <a:extLst>
              <a:ext uri="{28A0092B-C50C-407E-A947-70E740481C1C}">
                <a14:useLocalDpi xmlns:a14="http://schemas.microsoft.com/office/drawing/2010/main" val="0"/>
              </a:ext>
            </a:extLst>
          </a:blip>
          <a:srcRect/>
          <a:stretch>
            <a:fillRect/>
          </a:stretch>
        </p:blipFill>
        <p:spPr bwMode="auto">
          <a:xfrm>
            <a:off x="6351051" y="1785149"/>
            <a:ext cx="5544825" cy="369654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Top 10 Largest Slot Machines in The World">
            <a:extLst>
              <a:ext uri="{FF2B5EF4-FFF2-40B4-BE49-F238E27FC236}">
                <a16:creationId xmlns:a16="http://schemas.microsoft.com/office/drawing/2014/main" id="{749C677E-38C7-4F9D-87D5-70C253CA61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668" y="1785149"/>
            <a:ext cx="5821335" cy="3696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207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8F7833-9D95-71A4-3863-23C9AB1522DF}"/>
              </a:ext>
            </a:extLst>
          </p:cNvPr>
          <p:cNvSpPr>
            <a:spLocks noGrp="1"/>
          </p:cNvSpPr>
          <p:nvPr>
            <p:ph type="title"/>
          </p:nvPr>
        </p:nvSpPr>
        <p:spPr>
          <a:xfrm>
            <a:off x="2152650" y="1131889"/>
            <a:ext cx="7886700" cy="33337"/>
          </a:xfrm>
        </p:spPr>
        <p:txBody>
          <a:bodyPr>
            <a:normAutofit fontScale="90000"/>
          </a:bodyPr>
          <a:lstStyle/>
          <a:p>
            <a:pPr eaLnBrk="1" fontAlgn="auto">
              <a:spcBef>
                <a:spcPts val="0"/>
              </a:spcBef>
              <a:spcAft>
                <a:spcPts val="0"/>
              </a:spcAft>
              <a:defRPr/>
            </a:pPr>
            <a:endParaRPr dirty="0"/>
          </a:p>
        </p:txBody>
      </p:sp>
      <p:pic>
        <p:nvPicPr>
          <p:cNvPr id="40963" name="Picture 2" descr="Transgender CEO who overcomes obstacles takes on limits of life - CBS News">
            <a:extLst>
              <a:ext uri="{FF2B5EF4-FFF2-40B4-BE49-F238E27FC236}">
                <a16:creationId xmlns:a16="http://schemas.microsoft.com/office/drawing/2014/main" id="{E9BCBE96-EE26-4AC6-56AA-B9868D7B03C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34089" y="3209925"/>
            <a:ext cx="4376737" cy="3024188"/>
          </a:xfrm>
          <a:noFill/>
        </p:spPr>
      </p:pic>
      <p:pic>
        <p:nvPicPr>
          <p:cNvPr id="40964" name="Picture 4" descr="Martine Rothblatt: Grenzüberschreitung als Erfolgsrezept - Panorama -  Stuttgarter Zeitung">
            <a:extLst>
              <a:ext uri="{FF2B5EF4-FFF2-40B4-BE49-F238E27FC236}">
                <a16:creationId xmlns:a16="http://schemas.microsoft.com/office/drawing/2014/main" id="{C1F755F7-161F-24AA-1A89-A95986394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088" y="623888"/>
            <a:ext cx="442595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From Transgender to Transhuman : A Manifesto on the Freedom of Form)] [By  (author) Martine Rothblatt ] published on (May, 2011): Amazon.co.uk: Books">
            <a:extLst>
              <a:ext uri="{FF2B5EF4-FFF2-40B4-BE49-F238E27FC236}">
                <a16:creationId xmlns:a16="http://schemas.microsoft.com/office/drawing/2014/main" id="{30C862C1-08FA-9DC9-9E24-1D4CB54E411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078675" y="816824"/>
            <a:ext cx="4534725" cy="5087828"/>
          </a:xfrm>
          <a:noFill/>
        </p:spPr>
      </p:pic>
      <p:sp>
        <p:nvSpPr>
          <p:cNvPr id="40966" name="Prostokąt 2">
            <a:extLst>
              <a:ext uri="{FF2B5EF4-FFF2-40B4-BE49-F238E27FC236}">
                <a16:creationId xmlns:a16="http://schemas.microsoft.com/office/drawing/2014/main" id="{F2AF2C7C-88D8-8562-B430-0C83E0DED751}"/>
              </a:ext>
            </a:extLst>
          </p:cNvPr>
          <p:cNvSpPr>
            <a:spLocks noChangeArrowheads="1"/>
          </p:cNvSpPr>
          <p:nvPr/>
        </p:nvSpPr>
        <p:spPr bwMode="auto">
          <a:xfrm>
            <a:off x="5954713" y="3244850"/>
            <a:ext cx="1162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tabLst>
                <a:tab pos="569913" algn="l"/>
                <a:tab pos="1484313" algn="l"/>
                <a:tab pos="2398713" algn="l"/>
                <a:tab pos="3313113" algn="l"/>
                <a:tab pos="4227513" algn="l"/>
                <a:tab pos="5141913" algn="l"/>
                <a:tab pos="6056313" algn="l"/>
                <a:tab pos="6970713" algn="l"/>
                <a:tab pos="7885113" algn="l"/>
                <a:tab pos="8799513" algn="l"/>
                <a:tab pos="9713913" algn="l"/>
              </a:tabLst>
              <a:defRPr sz="32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spcBef>
                <a:spcPct val="0"/>
              </a:spcBef>
            </a:pPr>
            <a:r>
              <a:rPr lang="pl-PL" altLang="en-US" sz="1800">
                <a:latin typeface="Linux Libertine"/>
              </a:rPr>
              <a:t>BINA48</a:t>
            </a:r>
          </a:p>
        </p:txBody>
      </p:sp>
    </p:spTree>
    <p:extLst>
      <p:ext uri="{BB962C8B-B14F-4D97-AF65-F5344CB8AC3E}">
        <p14:creationId xmlns:p14="http://schemas.microsoft.com/office/powerpoint/2010/main" val="2283081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2FCE1B-A141-438F-9AAD-44F9A6FC5A31}"/>
              </a:ext>
            </a:extLst>
          </p:cNvPr>
          <p:cNvSpPr>
            <a:spLocks noGrp="1"/>
          </p:cNvSpPr>
          <p:nvPr>
            <p:ph type="title"/>
          </p:nvPr>
        </p:nvSpPr>
        <p:spPr>
          <a:xfrm>
            <a:off x="1146683" y="416576"/>
            <a:ext cx="10515600" cy="1325563"/>
          </a:xfrm>
        </p:spPr>
        <p:txBody>
          <a:bodyPr/>
          <a:lstStyle/>
          <a:p>
            <a:endParaRPr lang="pl-PL" dirty="0"/>
          </a:p>
        </p:txBody>
      </p:sp>
      <p:pic>
        <p:nvPicPr>
          <p:cNvPr id="13314" name="Picture 2" descr="Celebrating Transgender Day of Visibility on TikTok | TikTok Newsroom">
            <a:extLst>
              <a:ext uri="{FF2B5EF4-FFF2-40B4-BE49-F238E27FC236}">
                <a16:creationId xmlns:a16="http://schemas.microsoft.com/office/drawing/2014/main" id="{362B25AC-B423-42B7-9CEA-9EDDAA2895EF}"/>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00845" y="3558454"/>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ocial Emotional Learning - The Pathway 2 Success">
            <a:extLst>
              <a:ext uri="{FF2B5EF4-FFF2-40B4-BE49-F238E27FC236}">
                <a16:creationId xmlns:a16="http://schemas.microsoft.com/office/drawing/2014/main" id="{8EA5543F-6F5B-AD75-AC2A-CFB879ACC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52" y="288727"/>
            <a:ext cx="5118786" cy="29068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fty years on, one of Mao's 'little generals' exposes horror of the  Cultural Revolution | China | The Guardian">
            <a:extLst>
              <a:ext uri="{FF2B5EF4-FFF2-40B4-BE49-F238E27FC236}">
                <a16:creationId xmlns:a16="http://schemas.microsoft.com/office/drawing/2014/main" id="{9A38FE39-38F6-4234-BB60-1414CD2A101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640964" y="863617"/>
            <a:ext cx="5079038" cy="5130766"/>
          </a:xfrm>
          <a:prstGeom prst="rect">
            <a:avLst/>
          </a:prstGeom>
          <a:noFill/>
          <a:extLst>
            <a:ext uri="{909E8E84-426E-40DD-AFC4-6F175D3DCCD1}">
              <a14:hiddenFill xmlns:a14="http://schemas.microsoft.com/office/drawing/2010/main">
                <a:solidFill>
                  <a:srgbClr val="FFFFFF"/>
                </a:solidFill>
              </a14:hiddenFill>
            </a:ext>
          </a:extLst>
        </p:spPr>
      </p:pic>
      <p:sp>
        <p:nvSpPr>
          <p:cNvPr id="3" name="Symbol zastępczy zawartości 2">
            <a:extLst>
              <a:ext uri="{FF2B5EF4-FFF2-40B4-BE49-F238E27FC236}">
                <a16:creationId xmlns:a16="http://schemas.microsoft.com/office/drawing/2014/main" id="{5C933DB8-2FB8-1651-DFE8-BE5A45C89A00}"/>
              </a:ext>
            </a:extLst>
          </p:cNvPr>
          <p:cNvSpPr>
            <a:spLocks noGrp="1"/>
          </p:cNvSpPr>
          <p:nvPr>
            <p:ph sz="half" idx="2"/>
          </p:nvPr>
        </p:nvSpPr>
        <p:spPr/>
        <p:txBody>
          <a:bodyPr/>
          <a:lstStyle/>
          <a:p>
            <a:endParaRPr lang="pl-PL" dirty="0"/>
          </a:p>
        </p:txBody>
      </p:sp>
    </p:spTree>
    <p:extLst>
      <p:ext uri="{BB962C8B-B14F-4D97-AF65-F5344CB8AC3E}">
        <p14:creationId xmlns:p14="http://schemas.microsoft.com/office/powerpoint/2010/main" val="1606606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64D720-0175-4859-A65D-60EFBED04695}"/>
              </a:ext>
            </a:extLst>
          </p:cNvPr>
          <p:cNvSpPr>
            <a:spLocks noGrp="1"/>
          </p:cNvSpPr>
          <p:nvPr>
            <p:ph type="title"/>
          </p:nvPr>
        </p:nvSpPr>
        <p:spPr/>
        <p:txBody>
          <a:bodyPr/>
          <a:lstStyle/>
          <a:p>
            <a:endParaRPr lang="pl-PL" dirty="0"/>
          </a:p>
        </p:txBody>
      </p:sp>
      <p:pic>
        <p:nvPicPr>
          <p:cNvPr id="5122" name="Picture 2" descr="Sustainable Development for Kids] | Sustainable Development Goals - YouTube">
            <a:extLst>
              <a:ext uri="{FF2B5EF4-FFF2-40B4-BE49-F238E27FC236}">
                <a16:creationId xmlns:a16="http://schemas.microsoft.com/office/drawing/2014/main" id="{B7114E3B-7AF6-4210-B701-FD7826024A2C}"/>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04426" y="365125"/>
            <a:ext cx="5056293" cy="23526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rtual reality Archives - Centurion">
            <a:extLst>
              <a:ext uri="{FF2B5EF4-FFF2-40B4-BE49-F238E27FC236}">
                <a16:creationId xmlns:a16="http://schemas.microsoft.com/office/drawing/2014/main" id="{6397F57A-AE68-4A4F-A1B0-5A3F22CAB137}"/>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672403" y="2139543"/>
            <a:ext cx="5181600" cy="337008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20 Books About Transgender and Non-Binary Issues for Kids - FamilyEducation">
            <a:extLst>
              <a:ext uri="{FF2B5EF4-FFF2-40B4-BE49-F238E27FC236}">
                <a16:creationId xmlns:a16="http://schemas.microsoft.com/office/drawing/2014/main" id="{4FB448BF-BEE6-4873-97AC-BBD0E95A3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74" y="3351099"/>
            <a:ext cx="2795058" cy="28062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e of 'white privilege' makes online discussions more polarized and less  constructive">
            <a:extLst>
              <a:ext uri="{FF2B5EF4-FFF2-40B4-BE49-F238E27FC236}">
                <a16:creationId xmlns:a16="http://schemas.microsoft.com/office/drawing/2014/main" id="{9E75A3E6-8789-EBDC-A255-41BD3C60B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375" y="3351099"/>
            <a:ext cx="3036785" cy="277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887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9E74-B9BB-8C54-1F8F-3B4271B8D324}"/>
              </a:ext>
            </a:extLst>
          </p:cNvPr>
          <p:cNvSpPr>
            <a:spLocks noGrp="1"/>
          </p:cNvSpPr>
          <p:nvPr>
            <p:ph type="title"/>
          </p:nvPr>
        </p:nvSpPr>
        <p:spPr>
          <a:xfrm>
            <a:off x="838203" y="365129"/>
            <a:ext cx="10515600" cy="214293"/>
          </a:xfrm>
        </p:spPr>
        <p:txBody>
          <a:bodyPr>
            <a:noAutofit/>
          </a:bodyPr>
          <a:lstStyle/>
          <a:p>
            <a:r>
              <a:rPr lang="pl-PL" sz="2800" dirty="0">
                <a:solidFill>
                  <a:srgbClr val="FFFF00"/>
                </a:solidFill>
              </a:rPr>
              <a:t>             The </a:t>
            </a:r>
            <a:r>
              <a:rPr lang="pl-PL" sz="2800" dirty="0" err="1">
                <a:solidFill>
                  <a:srgbClr val="FFFF00"/>
                </a:solidFill>
              </a:rPr>
              <a:t>structure</a:t>
            </a:r>
            <a:r>
              <a:rPr lang="pl-PL" sz="2800" dirty="0">
                <a:solidFill>
                  <a:srgbClr val="FFFF00"/>
                </a:solidFill>
              </a:rPr>
              <a:t> of </a:t>
            </a:r>
            <a:r>
              <a:rPr lang="pl-PL" sz="2800" dirty="0" err="1">
                <a:solidFill>
                  <a:srgbClr val="FFFF00"/>
                </a:solidFill>
              </a:rPr>
              <a:t>contemporary</a:t>
            </a:r>
            <a:r>
              <a:rPr lang="pl-PL" sz="2800" dirty="0">
                <a:solidFill>
                  <a:srgbClr val="FFFF00"/>
                </a:solidFill>
              </a:rPr>
              <a:t> </a:t>
            </a:r>
            <a:r>
              <a:rPr lang="pl-PL" sz="2800" dirty="0" err="1">
                <a:solidFill>
                  <a:srgbClr val="FFFF00"/>
                </a:solidFill>
              </a:rPr>
              <a:t>global</a:t>
            </a:r>
            <a:r>
              <a:rPr lang="pl-PL" sz="2800" dirty="0">
                <a:solidFill>
                  <a:srgbClr val="FFFF00"/>
                </a:solidFill>
              </a:rPr>
              <a:t> </a:t>
            </a:r>
            <a:r>
              <a:rPr lang="pl-PL" sz="2800" dirty="0" err="1">
                <a:solidFill>
                  <a:srgbClr val="FFFF00"/>
                </a:solidFill>
              </a:rPr>
              <a:t>governance</a:t>
            </a:r>
            <a:r>
              <a:rPr lang="pl-PL" sz="2800" dirty="0">
                <a:solidFill>
                  <a:srgbClr val="FFFF00"/>
                </a:solidFill>
              </a:rPr>
              <a:t>?</a:t>
            </a:r>
            <a:endParaRPr lang="en-GB" sz="2800" dirty="0">
              <a:solidFill>
                <a:srgbClr val="FFFF00"/>
              </a:solidFill>
            </a:endParaRPr>
          </a:p>
        </p:txBody>
      </p:sp>
      <p:pic>
        <p:nvPicPr>
          <p:cNvPr id="1026" name="Picture 2">
            <a:extLst>
              <a:ext uri="{FF2B5EF4-FFF2-40B4-BE49-F238E27FC236}">
                <a16:creationId xmlns:a16="http://schemas.microsoft.com/office/drawing/2014/main" id="{8D44BDB2-90E3-E3E2-4C3A-21E7F08CB0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321" y="887240"/>
            <a:ext cx="11671443" cy="586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235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C3D362F-0E2D-D9CD-2B54-0E665D66CC59}"/>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1. TECHNOCRACY</a:t>
            </a:r>
            <a:br>
              <a:rPr lang="en-US" sz="3800">
                <a:solidFill>
                  <a:schemeClr val="bg1"/>
                </a:solidFill>
              </a:rPr>
            </a:br>
            <a:endParaRPr lang="en-US" sz="3800">
              <a:solidFill>
                <a:schemeClr val="bg1"/>
              </a:solidFill>
            </a:endParaRPr>
          </a:p>
        </p:txBody>
      </p:sp>
      <p:cxnSp>
        <p:nvCxnSpPr>
          <p:cNvPr id="15" name="Straight Connector 1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437FA7C-BE26-01F4-61EA-452DF16F246C}"/>
              </a:ext>
            </a:extLst>
          </p:cNvPr>
          <p:cNvSpPr>
            <a:spLocks noGrp="1"/>
          </p:cNvSpPr>
          <p:nvPr>
            <p:ph sz="half" idx="2"/>
          </p:nvPr>
        </p:nvSpPr>
        <p:spPr>
          <a:xfrm>
            <a:off x="897769" y="1909192"/>
            <a:ext cx="4586513" cy="3647710"/>
          </a:xfrm>
        </p:spPr>
        <p:txBody>
          <a:bodyPr vert="horz" lIns="91440" tIns="45720" rIns="91440" bIns="45720" rtlCol="0">
            <a:normAutofit/>
          </a:bodyPr>
          <a:lstStyle/>
          <a:p>
            <a:pPr marL="0"/>
            <a:r>
              <a:rPr lang="en-US" sz="2000" dirty="0">
                <a:solidFill>
                  <a:schemeClr val="bg1"/>
                </a:solidFill>
              </a:rPr>
              <a:t>No democracy/elections</a:t>
            </a:r>
          </a:p>
          <a:p>
            <a:pPr marL="0"/>
            <a:endParaRPr lang="en-US" sz="2000" dirty="0">
              <a:solidFill>
                <a:schemeClr val="bg1"/>
              </a:solidFill>
            </a:endParaRPr>
          </a:p>
          <a:p>
            <a:pPr marL="0"/>
            <a:r>
              <a:rPr lang="en-US" sz="2000" dirty="0">
                <a:solidFill>
                  <a:schemeClr val="bg1"/>
                </a:solidFill>
              </a:rPr>
              <a:t>Rule by scientists, engineers</a:t>
            </a:r>
          </a:p>
          <a:p>
            <a:pPr marL="0"/>
            <a:endParaRPr lang="en-US" sz="2000" dirty="0">
              <a:solidFill>
                <a:schemeClr val="bg1"/>
              </a:solidFill>
            </a:endParaRPr>
          </a:p>
          <a:p>
            <a:pPr marL="0"/>
            <a:r>
              <a:rPr lang="en-US" sz="2000" dirty="0">
                <a:solidFill>
                  <a:schemeClr val="bg1"/>
                </a:solidFill>
              </a:rPr>
              <a:t>Experts manage the economy and population</a:t>
            </a:r>
          </a:p>
          <a:p>
            <a:pPr marL="0"/>
            <a:endParaRPr lang="en-US" sz="2000" dirty="0">
              <a:solidFill>
                <a:schemeClr val="bg1"/>
              </a:solidFill>
            </a:endParaRPr>
          </a:p>
          <a:p>
            <a:pPr marL="0"/>
            <a:r>
              <a:rPr lang="en-US" sz="2000" dirty="0" err="1">
                <a:solidFill>
                  <a:schemeClr val="bg1"/>
                </a:solidFill>
              </a:rPr>
              <a:t>IoBT</a:t>
            </a:r>
            <a:r>
              <a:rPr lang="en-US" sz="2000" dirty="0">
                <a:solidFill>
                  <a:schemeClr val="bg1"/>
                </a:solidFill>
              </a:rPr>
              <a:t>- based Surveillance: you cannot manage what you cannot monitor </a:t>
            </a:r>
          </a:p>
          <a:p>
            <a:pPr marL="0"/>
            <a:endParaRPr lang="en-US" sz="2000" dirty="0">
              <a:solidFill>
                <a:schemeClr val="bg1"/>
              </a:solidFill>
            </a:endParaRPr>
          </a:p>
          <a:p>
            <a:pPr marL="0"/>
            <a:endParaRPr lang="en-US" sz="2000" dirty="0">
              <a:solidFill>
                <a:schemeClr val="bg1"/>
              </a:solidFill>
            </a:endParaRPr>
          </a:p>
        </p:txBody>
      </p: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2" descr="We the people&amp;amp;#39;: the battle to define populism | Politics | The Guardian">
            <a:extLst>
              <a:ext uri="{FF2B5EF4-FFF2-40B4-BE49-F238E27FC236}">
                <a16:creationId xmlns:a16="http://schemas.microsoft.com/office/drawing/2014/main" id="{7BFB461D-2E59-0970-92CF-C0B34B7402B4}"/>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6525" r="10848"/>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9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How to Withdraw Cash Without Touching the ATM">
            <a:extLst>
              <a:ext uri="{FF2B5EF4-FFF2-40B4-BE49-F238E27FC236}">
                <a16:creationId xmlns:a16="http://schemas.microsoft.com/office/drawing/2014/main" id="{85B8E246-2143-43F9-847E-742DC52D85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697" r="-1" b="13424"/>
          <a:stretch/>
        </p:blipFill>
        <p:spPr bwMode="auto">
          <a:xfrm>
            <a:off x="4547938" y="3681409"/>
            <a:ext cx="7644062" cy="317659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mart meters: How they work | CHOICE">
            <a:extLst>
              <a:ext uri="{FF2B5EF4-FFF2-40B4-BE49-F238E27FC236}">
                <a16:creationId xmlns:a16="http://schemas.microsoft.com/office/drawing/2014/main" id="{2FD949A4-793C-48E6-956E-66E2085112D6}"/>
              </a:ext>
            </a:extLst>
          </p:cNvPr>
          <p:cNvPicPr>
            <a:picLocks noGrp="1" noChangeAspect="1" noChangeArrowheads="1"/>
          </p:cNvPicPr>
          <p:nvPr>
            <p:ph idx="1"/>
          </p:nvPr>
        </p:nvPicPr>
        <p:blipFill rotWithShape="1">
          <a:blip r:embed="rId4">
            <a:alphaModFix/>
            <a:extLst>
              <a:ext uri="{28A0092B-C50C-407E-A947-70E740481C1C}">
                <a14:useLocalDpi xmlns:a14="http://schemas.microsoft.com/office/drawing/2010/main" val="0"/>
              </a:ext>
            </a:extLst>
          </a:blip>
          <a:srcRect t="3506" r="-1" b="10874"/>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33E45516-2150-46E4-9EAC-7BED97EE2878}"/>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4600" kern="1200">
                <a:solidFill>
                  <a:schemeClr val="bg1"/>
                </a:solidFill>
                <a:latin typeface="+mj-lt"/>
                <a:ea typeface="+mj-ea"/>
                <a:cs typeface="+mj-cs"/>
              </a:rPr>
              <a:t>      A depersonalised technological </a:t>
            </a:r>
            <a:r>
              <a:rPr lang="en-US" sz="4600" i="1" u="sng" kern="1200">
                <a:solidFill>
                  <a:schemeClr val="bg1"/>
                </a:solidFill>
                <a:latin typeface="+mj-lt"/>
                <a:ea typeface="+mj-ea"/>
                <a:cs typeface="+mj-cs"/>
              </a:rPr>
              <a:t>system</a:t>
            </a:r>
            <a:br>
              <a:rPr lang="en-US" sz="4600" i="1" u="sng" kern="1200">
                <a:solidFill>
                  <a:schemeClr val="bg1"/>
                </a:solidFill>
                <a:latin typeface="+mj-lt"/>
                <a:ea typeface="+mj-ea"/>
                <a:cs typeface="+mj-cs"/>
              </a:rPr>
            </a:br>
            <a:r>
              <a:rPr lang="en-US" sz="4600" i="1" kern="1200">
                <a:solidFill>
                  <a:schemeClr val="bg1"/>
                </a:solidFill>
                <a:latin typeface="+mj-lt"/>
                <a:ea typeface="+mj-ea"/>
                <a:cs typeface="+mj-cs"/>
              </a:rPr>
              <a:t>   </a:t>
            </a:r>
            <a:endParaRPr lang="en-US" sz="4600" kern="1200">
              <a:solidFill>
                <a:schemeClr val="bg1"/>
              </a:solidFill>
              <a:latin typeface="+mj-lt"/>
              <a:ea typeface="+mj-ea"/>
              <a:cs typeface="+mj-cs"/>
            </a:endParaRPr>
          </a:p>
        </p:txBody>
      </p:sp>
      <p:cxnSp>
        <p:nvCxnSpPr>
          <p:cNvPr id="1039" name="Straight Connector 103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AutoShape 4" descr="ATM Full Form | Automated Teller Machine | What is ATM - Elite IAS">
            <a:extLst>
              <a:ext uri="{FF2B5EF4-FFF2-40B4-BE49-F238E27FC236}">
                <a16:creationId xmlns:a16="http://schemas.microsoft.com/office/drawing/2014/main" id="{DEE7EFB3-3290-4101-A047-FD2B0B8388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Tree>
    <p:extLst>
      <p:ext uri="{BB962C8B-B14F-4D97-AF65-F5344CB8AC3E}">
        <p14:creationId xmlns:p14="http://schemas.microsoft.com/office/powerpoint/2010/main" val="416339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6BEE-5651-C4B8-7261-58D53BB472B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32EBAF3-CFD3-C63A-53E7-C0E26D474F52}"/>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88172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D088-18B5-EA9B-C933-0E2957E892AC}"/>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a:t>Technocracy</a:t>
            </a:r>
          </a:p>
        </p:txBody>
      </p:sp>
      <p:pic>
        <p:nvPicPr>
          <p:cNvPr id="5" name="Content Placeholder 4">
            <a:extLst>
              <a:ext uri="{FF2B5EF4-FFF2-40B4-BE49-F238E27FC236}">
                <a16:creationId xmlns:a16="http://schemas.microsoft.com/office/drawing/2014/main" id="{CD532880-5486-CBFD-4531-16E7584B0D8A}"/>
              </a:ext>
            </a:extLst>
          </p:cNvPr>
          <p:cNvPicPr>
            <a:picLocks noGrp="1" noChangeAspect="1"/>
          </p:cNvPicPr>
          <p:nvPr>
            <p:ph idx="1"/>
          </p:nvPr>
        </p:nvPicPr>
        <p:blipFill rotWithShape="1">
          <a:blip r:embed="rId3"/>
          <a:srcRect t="16340" r="1" b="485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2384648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7" name="Rectangle 1229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9" name="Rectangle 1229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Driving Global Action - The Rockefeller Foundation">
            <a:extLst>
              <a:ext uri="{FF2B5EF4-FFF2-40B4-BE49-F238E27FC236}">
                <a16:creationId xmlns:a16="http://schemas.microsoft.com/office/drawing/2014/main" id="{E819717B-EDE5-4F88-87E4-17E0E97CF8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3467" y="2734066"/>
            <a:ext cx="5294716" cy="1389865"/>
          </a:xfrm>
          <a:prstGeom prst="rect">
            <a:avLst/>
          </a:prstGeom>
          <a:noFill/>
          <a:extLst>
            <a:ext uri="{909E8E84-426E-40DD-AFC4-6F175D3DCCD1}">
              <a14:hiddenFill xmlns:a14="http://schemas.microsoft.com/office/drawing/2010/main">
                <a:solidFill>
                  <a:srgbClr val="FFFFFF"/>
                </a:solidFill>
              </a14:hiddenFill>
            </a:ext>
          </a:extLst>
        </p:spPr>
      </p:pic>
      <p:cxnSp>
        <p:nvCxnSpPr>
          <p:cNvPr id="12301" name="Straight Connector 1230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2292" name="Picture 4" descr="UN | Inter-American Center of Tax Administrations">
            <a:extLst>
              <a:ext uri="{FF2B5EF4-FFF2-40B4-BE49-F238E27FC236}">
                <a16:creationId xmlns:a16="http://schemas.microsoft.com/office/drawing/2014/main" id="{E1EFD0A0-EDDE-4E43-8D7F-EA73A5743F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53817" y="1958246"/>
            <a:ext cx="5294715" cy="294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079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061" name="Rectangle 2054">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Why Isn't the Military Mandating COVID-19 Vaccines? - The Atlantic">
            <a:extLst>
              <a:ext uri="{FF2B5EF4-FFF2-40B4-BE49-F238E27FC236}">
                <a16:creationId xmlns:a16="http://schemas.microsoft.com/office/drawing/2014/main" id="{BCA73E75-2A5C-400A-AF4D-B9491A4FDE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073275"/>
            <a:ext cx="3919538" cy="2171700"/>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How to Defuse an Inbox Hand Grenade - Government Executive">
            <a:extLst>
              <a:ext uri="{FF2B5EF4-FFF2-40B4-BE49-F238E27FC236}">
                <a16:creationId xmlns:a16="http://schemas.microsoft.com/office/drawing/2014/main" id="{59CB0598-B6E2-48C9-8F43-725AEFF5AD33}"/>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316413"/>
            <a:ext cx="3919538" cy="1808163"/>
          </a:xfrm>
          <a:prstGeom prst="rect">
            <a:avLst/>
          </a:prstGeom>
          <a:extLst>
            <a:ext uri="{909E8E84-426E-40DD-AFC4-6F175D3DCCD1}">
              <a14:hiddenFill xmlns:a14="http://schemas.microsoft.com/office/drawing/2010/main">
                <a:solidFill>
                  <a:srgbClr val="FFFFFF"/>
                </a:solidFill>
              </a14:hiddenFill>
            </a:ext>
          </a:extLst>
        </p:spPr>
      </p:pic>
      <p:pic>
        <p:nvPicPr>
          <p:cNvPr id="6" name="Picture 6" descr="Photo illustration of television manipulation and crowd control.">
            <a:extLst>
              <a:ext uri="{FF2B5EF4-FFF2-40B4-BE49-F238E27FC236}">
                <a16:creationId xmlns:a16="http://schemas.microsoft.com/office/drawing/2014/main" id="{D5B28BF9-4751-4408-921D-C506A786F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9175" y="2073275"/>
            <a:ext cx="6524625" cy="4051300"/>
          </a:xfrm>
          <a:prstGeom prst="rect">
            <a:avLst/>
          </a:prstGeom>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64E67A50-718A-4FA4-BF55-C106C8E8EFD4}"/>
              </a:ext>
            </a:extLst>
          </p:cNvPr>
          <p:cNvSpPr>
            <a:spLocks noGrp="1"/>
          </p:cNvSpPr>
          <p:nvPr>
            <p:ph type="title"/>
          </p:nvPr>
        </p:nvSpPr>
        <p:spPr>
          <a:xfrm>
            <a:off x="833002" y="365125"/>
            <a:ext cx="10520702" cy="1325563"/>
          </a:xfrm>
        </p:spPr>
        <p:txBody>
          <a:bodyPr>
            <a:normAutofit/>
          </a:bodyPr>
          <a:lstStyle/>
          <a:p>
            <a:r>
              <a:rPr lang="pl-PL" sz="2800" b="1" err="1"/>
              <a:t>Hybrid</a:t>
            </a:r>
            <a:r>
              <a:rPr lang="pl-PL" sz="2800" b="1"/>
              <a:t>/4th </a:t>
            </a:r>
            <a:r>
              <a:rPr lang="pl-PL" sz="2800" b="1" err="1"/>
              <a:t>generation</a:t>
            </a:r>
            <a:r>
              <a:rPr lang="pl-PL" sz="2800" b="1"/>
              <a:t> </a:t>
            </a:r>
            <a:r>
              <a:rPr lang="pl-PL" sz="2800" b="1" err="1"/>
              <a:t>warfare</a:t>
            </a:r>
            <a:br>
              <a:rPr lang="pl-PL" sz="2800" b="1"/>
            </a:br>
            <a:r>
              <a:rPr lang="pl-PL" sz="2800" b="1" err="1"/>
              <a:t>Psychological</a:t>
            </a:r>
            <a:r>
              <a:rPr lang="pl-PL" sz="2800" b="1"/>
              <a:t> </a:t>
            </a:r>
            <a:r>
              <a:rPr lang="pl-PL" sz="2800" b="1" err="1"/>
              <a:t>conditioning</a:t>
            </a:r>
            <a:r>
              <a:rPr lang="pl-PL" sz="2800" b="1"/>
              <a:t>: </a:t>
            </a:r>
            <a:r>
              <a:rPr lang="pl-PL" sz="2800" b="1" err="1"/>
              <a:t>your</a:t>
            </a:r>
            <a:r>
              <a:rPr lang="pl-PL" sz="2800" b="1"/>
              <a:t> </a:t>
            </a:r>
            <a:r>
              <a:rPr lang="pl-PL" sz="2800" b="1" err="1"/>
              <a:t>mind</a:t>
            </a:r>
            <a:r>
              <a:rPr lang="pl-PL" sz="2800" b="1"/>
              <a:t> </a:t>
            </a:r>
            <a:r>
              <a:rPr lang="pl-PL" sz="2800" b="1" err="1"/>
              <a:t>is</a:t>
            </a:r>
            <a:r>
              <a:rPr lang="pl-PL" sz="2800" b="1"/>
              <a:t> the </a:t>
            </a:r>
            <a:r>
              <a:rPr lang="pl-PL" sz="2800" b="1" err="1"/>
              <a:t>battleground</a:t>
            </a:r>
            <a:br>
              <a:rPr lang="pl-PL" sz="2800" b="1"/>
            </a:br>
            <a:r>
              <a:rPr lang="pl-PL" sz="2800" b="1"/>
              <a:t>Full-spectrum </a:t>
            </a:r>
            <a:r>
              <a:rPr lang="pl-PL" sz="2800" b="1" err="1"/>
              <a:t>dominance</a:t>
            </a:r>
            <a:endParaRPr lang="pl-PL" sz="2800" b="1"/>
          </a:p>
        </p:txBody>
      </p:sp>
    </p:spTree>
    <p:extLst>
      <p:ext uri="{BB962C8B-B14F-4D97-AF65-F5344CB8AC3E}">
        <p14:creationId xmlns:p14="http://schemas.microsoft.com/office/powerpoint/2010/main" val="107997189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Motyw pakietu Office 3">
      <a:dk1>
        <a:srgbClr val="000000"/>
      </a:dk1>
      <a:lt1>
        <a:srgbClr val="B2B2B2"/>
      </a:lt1>
      <a:dk2>
        <a:srgbClr val="44546A"/>
      </a:dk2>
      <a:lt2>
        <a:srgbClr val="E7E6E6"/>
      </a:lt2>
      <a:accent1>
        <a:srgbClr val="5B9BD5"/>
      </a:accent1>
      <a:accent2>
        <a:srgbClr val="ED7D31"/>
      </a:accent2>
      <a:accent3>
        <a:srgbClr val="D5D5D5"/>
      </a:accent3>
      <a:accent4>
        <a:srgbClr val="000000"/>
      </a:accent4>
      <a:accent5>
        <a:srgbClr val="B5CBE7"/>
      </a:accent5>
      <a:accent6>
        <a:srgbClr val="D7712B"/>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tyw pakietu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C0C0C0"/>
        </a:lt1>
        <a:dk2>
          <a:srgbClr val="44546A"/>
        </a:dk2>
        <a:lt2>
          <a:srgbClr val="E7E6E6"/>
        </a:lt2>
        <a:accent1>
          <a:srgbClr val="5B9BD5"/>
        </a:accent1>
        <a:accent2>
          <a:srgbClr val="ED7D31"/>
        </a:accent2>
        <a:accent3>
          <a:srgbClr val="DCDCDC"/>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
      <a:clrScheme name="Motyw pakietu Office 3">
        <a:dk1>
          <a:srgbClr val="000000"/>
        </a:dk1>
        <a:lt1>
          <a:srgbClr val="B2B2B2"/>
        </a:lt1>
        <a:dk2>
          <a:srgbClr val="44546A"/>
        </a:dk2>
        <a:lt2>
          <a:srgbClr val="E7E6E6"/>
        </a:lt2>
        <a:accent1>
          <a:srgbClr val="5B9BD5"/>
        </a:accent1>
        <a:accent2>
          <a:srgbClr val="ED7D31"/>
        </a:accent2>
        <a:accent3>
          <a:srgbClr val="D5D5D5"/>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yw pakietu Office">
  <a:themeElements>
    <a:clrScheme name="Motyw pakietu Office 3">
      <a:dk1>
        <a:srgbClr val="000000"/>
      </a:dk1>
      <a:lt1>
        <a:srgbClr val="B2B2B2"/>
      </a:lt1>
      <a:dk2>
        <a:srgbClr val="44546A"/>
      </a:dk2>
      <a:lt2>
        <a:srgbClr val="E7E6E6"/>
      </a:lt2>
      <a:accent1>
        <a:srgbClr val="5B9BD5"/>
      </a:accent1>
      <a:accent2>
        <a:srgbClr val="ED7D31"/>
      </a:accent2>
      <a:accent3>
        <a:srgbClr val="D5D5D5"/>
      </a:accent3>
      <a:accent4>
        <a:srgbClr val="000000"/>
      </a:accent4>
      <a:accent5>
        <a:srgbClr val="B5CBE7"/>
      </a:accent5>
      <a:accent6>
        <a:srgbClr val="D7712B"/>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tyw pakietu Offic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C0C0C0"/>
        </a:lt1>
        <a:dk2>
          <a:srgbClr val="44546A"/>
        </a:dk2>
        <a:lt2>
          <a:srgbClr val="E7E6E6"/>
        </a:lt2>
        <a:accent1>
          <a:srgbClr val="5B9BD5"/>
        </a:accent1>
        <a:accent2>
          <a:srgbClr val="ED7D31"/>
        </a:accent2>
        <a:accent3>
          <a:srgbClr val="DCDCDC"/>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
      <a:clrScheme name="Motyw pakietu Office 3">
        <a:dk1>
          <a:srgbClr val="000000"/>
        </a:dk1>
        <a:lt1>
          <a:srgbClr val="B2B2B2"/>
        </a:lt1>
        <a:dk2>
          <a:srgbClr val="44546A"/>
        </a:dk2>
        <a:lt2>
          <a:srgbClr val="E7E6E6"/>
        </a:lt2>
        <a:accent1>
          <a:srgbClr val="5B9BD5"/>
        </a:accent1>
        <a:accent2>
          <a:srgbClr val="ED7D31"/>
        </a:accent2>
        <a:accent3>
          <a:srgbClr val="D5D5D5"/>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1750</TotalTime>
  <Words>1044</Words>
  <Application>Microsoft Office PowerPoint</Application>
  <PresentationFormat>Panoramiczny</PresentationFormat>
  <Paragraphs>95</Paragraphs>
  <Slides>38</Slides>
  <Notes>12</Notes>
  <HiddenSlides>0</HiddenSlides>
  <MMClips>0</MMClips>
  <ScaleCrop>false</ScaleCrop>
  <HeadingPairs>
    <vt:vector size="6" baseType="variant">
      <vt:variant>
        <vt:lpstr>Używane czcionki</vt:lpstr>
      </vt:variant>
      <vt:variant>
        <vt:i4>7</vt:i4>
      </vt:variant>
      <vt:variant>
        <vt:lpstr>Motyw</vt:lpstr>
      </vt:variant>
      <vt:variant>
        <vt:i4>6</vt:i4>
      </vt:variant>
      <vt:variant>
        <vt:lpstr>Tytuły slajdów</vt:lpstr>
      </vt:variant>
      <vt:variant>
        <vt:i4>38</vt:i4>
      </vt:variant>
    </vt:vector>
  </HeadingPairs>
  <TitlesOfParts>
    <vt:vector size="51" baseType="lpstr">
      <vt:lpstr>Arial</vt:lpstr>
      <vt:lpstr>Bahnschrift</vt:lpstr>
      <vt:lpstr>Calibri</vt:lpstr>
      <vt:lpstr>Calibri Light</vt:lpstr>
      <vt:lpstr>Linux Libertine</vt:lpstr>
      <vt:lpstr>Roboto</vt:lpstr>
      <vt:lpstr>Tw Cen MT</vt:lpstr>
      <vt:lpstr>Motyw pakietu Office</vt:lpstr>
      <vt:lpstr>Office Theme</vt:lpstr>
      <vt:lpstr>Default</vt:lpstr>
      <vt:lpstr>Office Theme</vt:lpstr>
      <vt:lpstr>Motyw pakietu Office</vt:lpstr>
      <vt:lpstr>Motyw pakietu Office</vt:lpstr>
      <vt:lpstr>Destabilising nations and individuals</vt:lpstr>
      <vt:lpstr>A revolutionary ‘Great Reset’   Everything must change:  all that is solid melts into air    </vt:lpstr>
      <vt:lpstr>                                         Intro</vt:lpstr>
      <vt:lpstr>1. TECHNOCRACY </vt:lpstr>
      <vt:lpstr>      A depersonalised technological system    </vt:lpstr>
      <vt:lpstr>Prezentacja programu PowerPoint</vt:lpstr>
      <vt:lpstr>Technocracy</vt:lpstr>
      <vt:lpstr>Prezentacja programu PowerPoint</vt:lpstr>
      <vt:lpstr>Hybrid/4th generation warfare Psychological conditioning: your mind is the battleground Full-spectrum dominance</vt:lpstr>
      <vt:lpstr>2. Cultural Marxism and ‚woke’ </vt:lpstr>
      <vt:lpstr> Antonio Gramsci</vt:lpstr>
      <vt:lpstr>e.g. 1990.  Heteronormativity  Gender is a cultural script</vt:lpstr>
      <vt:lpstr>‘Woke’ capital and corporations swing left</vt:lpstr>
      <vt:lpstr>‘Wokeness’ as a new civil religion.  The new Trinity:  diversity equity sustainability</vt:lpstr>
      <vt:lpstr>Prezentacja programu PowerPoint</vt:lpstr>
      <vt:lpstr>On the right here we see trans-homophobic police horses, which refuse to walk over the rainbow street crossings in the UK.</vt:lpstr>
      <vt:lpstr>Compliance with the sustainable development programme and ‚woke’ propaganda and practices is being monitored and enforced from the top down, through the corporate ESG system; non-compliant entities are punished financially. </vt:lpstr>
      <vt:lpstr>3. Destablising nations</vt:lpstr>
      <vt:lpstr>   UK context. Paul Gilroy: it is a bad idea  for governments, municipal authorities and other institutions to try and shape and control how people from different ethnic backgrounds should relate to one another. If they are left alone to work it out for themselves, in  many      cases they will produce an organic ‚convivial’ culture. Top-down political initiatives are counter-productive.</vt:lpstr>
      <vt:lpstr>Prezentacja programu PowerPoint</vt:lpstr>
      <vt:lpstr>Prezentacja programu PowerPoint</vt:lpstr>
      <vt:lpstr>E Pluribus Unum: Diversity and Community in the Twenty-first Century.   The 2006 Johan Skytte Prize Lecture  Robert D. Putnam</vt:lpstr>
      <vt:lpstr>Prezentacja programu PowerPoint</vt:lpstr>
      <vt:lpstr>Multiple research projects have tested Putnam’s findings. The one at the bottom here is a ‚meta-analysis’ of 87 such studies. It strongly confirms Putnam’s discovery that high diversity correlates with low social trust.</vt:lpstr>
      <vt:lpstr>Sir Trevor Phillips, a prominent public figure in the UK, has suggested on numerous occasions that parts of the country are now ‚Balkanised’ like the former Yugoslavia. He foresees potentially serious social disintegration in the future unless something is done now to address this situation.</vt:lpstr>
      <vt:lpstr>The Dalai Lama is concerned about the ways in which the human ecological-cultural balance and social harmony are being disturbed.</vt:lpstr>
      <vt:lpstr>The Global Compact for Migration is the first inter-governmental agreement covering international migration in a holistic and comprehensive manner.</vt:lpstr>
      <vt:lpstr>A system of managed population transfer, primarily from the global south to the north. Faciitated by the NGO complex.</vt:lpstr>
      <vt:lpstr>…and ‚public-private’ partnerships (WEF-style ‚stakeholder’ capitalism): corporations take on what were previously the responsibilities of the state, and make big money from public money. Housing is the most central element. Companies like Serco are taking over the UK rented-accommodation sector.</vt:lpstr>
      <vt:lpstr>Prezentacja programu PowerPoint</vt:lpstr>
      <vt:lpstr>Prezentacja programu PowerPoint</vt:lpstr>
      <vt:lpstr>Prezentacja programu PowerPoint</vt:lpstr>
      <vt:lpstr>4. Manipulating children</vt:lpstr>
      <vt:lpstr>              The ‘Zone’: automatic behaviours; suggestibility</vt:lpstr>
      <vt:lpstr>Prezentacja programu PowerPoint</vt:lpstr>
      <vt:lpstr>Prezentacja programu PowerPoint</vt:lpstr>
      <vt:lpstr>Prezentacja programu PowerPoint</vt:lpstr>
      <vt:lpstr>             The structure of contemporary global governance?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Garry Robson</dc:creator>
  <cp:lastModifiedBy>Garry Robson</cp:lastModifiedBy>
  <cp:revision>63</cp:revision>
  <dcterms:created xsi:type="dcterms:W3CDTF">2023-01-18T14:57:56Z</dcterms:created>
  <dcterms:modified xsi:type="dcterms:W3CDTF">2023-03-02T12:31:56Z</dcterms:modified>
</cp:coreProperties>
</file>