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8" r:id="rId3"/>
    <p:sldId id="257" r:id="rId4"/>
    <p:sldId id="286" r:id="rId5"/>
    <p:sldId id="258" r:id="rId6"/>
    <p:sldId id="288" r:id="rId7"/>
    <p:sldId id="290" r:id="rId8"/>
    <p:sldId id="291" r:id="rId9"/>
    <p:sldId id="292" r:id="rId10"/>
    <p:sldId id="293" r:id="rId11"/>
    <p:sldId id="276" r:id="rId12"/>
    <p:sldId id="260" r:id="rId13"/>
    <p:sldId id="278" r:id="rId14"/>
    <p:sldId id="281" r:id="rId15"/>
    <p:sldId id="284" r:id="rId16"/>
    <p:sldId id="294" r:id="rId17"/>
    <p:sldId id="267" r:id="rId18"/>
    <p:sldId id="295" r:id="rId19"/>
    <p:sldId id="296" r:id="rId20"/>
    <p:sldId id="299" r:id="rId21"/>
    <p:sldId id="272" r:id="rId22"/>
    <p:sldId id="271" r:id="rId23"/>
    <p:sldId id="273" r:id="rId24"/>
    <p:sldId id="274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7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627" autoAdjust="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371CDA-0A0A-44A9-94FD-1B8306AD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9EC5EB2-220D-42DD-80EE-62654EE96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398C24-E24E-4A0C-85E4-D84993B0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DBF2EB1-9BA7-4468-98EE-631272839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3F51CC-075B-4A0F-B332-EEAD0215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D618025-94E2-441B-81D7-A6077F76D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1457" indent="0">
              <a:buNone/>
              <a:defRPr sz="1400"/>
            </a:lvl2pPr>
            <a:lvl3pPr marL="642915" indent="0">
              <a:buNone/>
              <a:defRPr sz="1300"/>
            </a:lvl3pPr>
            <a:lvl4pPr marL="964372" indent="0">
              <a:buNone/>
              <a:defRPr sz="1100"/>
            </a:lvl4pPr>
            <a:lvl5pPr marL="1285829" indent="0">
              <a:buNone/>
              <a:defRPr sz="1100"/>
            </a:lvl5pPr>
            <a:lvl6pPr marL="1607287" indent="0">
              <a:buNone/>
              <a:defRPr sz="1100"/>
            </a:lvl6pPr>
            <a:lvl7pPr marL="1928744" indent="0">
              <a:buNone/>
              <a:defRPr sz="1100"/>
            </a:lvl7pPr>
            <a:lvl8pPr marL="2250201" indent="0">
              <a:buNone/>
              <a:defRPr sz="1100"/>
            </a:lvl8pPr>
            <a:lvl9pPr marL="2571659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4AA615-5B63-4FCB-9AD0-8D83D199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DF26E0-2F39-4562-8B2B-445D5B47D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C7B8EE5-7E5A-4762-A8C5-947A66D1A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83B173-1794-470C-8699-1FDDA711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53042C7-8B5C-4A28-AA1B-55C952A7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F0C9984-4AE7-4377-A40E-FCE50CF74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EE5159E-4139-4F1C-935A-7A189B393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01AE9A7-BDC4-4525-AE40-09FF9ED72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971109-781E-4632-A3BF-C95A2559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02CB98-8392-431E-A427-BA08E33A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/>
          <a:lstStyle>
            <a:lvl1pPr>
              <a:defRPr sz="2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431BE90-014B-46E3-9B3C-F8A47027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F40F131-C2C7-4755-9981-768FE6DA6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3DB951-6D3E-46DD-960A-53E7BD98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/>
          <a:lstStyle>
            <a:lvl1pPr>
              <a:defRPr sz="2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75D9319-442E-48C5-BF73-263BBBCF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pl-PL" noProof="0">
              <a:sym typeface="Gill Sans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5E4545D-C2C0-4DE6-8FBA-4E4CFB1D5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E3FA27-DE3D-4947-B723-E01730C8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6F68610-49E9-413B-8B48-82B595C3A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F008ADF-D9A6-4AC0-93FB-6EEB09F1E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E097B27-BD0F-4EFE-8F8B-3CB1C41D7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8560-3D9F-4211-BF54-F30DD1B0A1C5}" type="datetimeFigureOut">
              <a:rPr lang="pl-PL" smtClean="0"/>
              <a:pPr/>
              <a:t>26.01.2024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6F0A-76A7-43F4-A447-5F031F0749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pl-PL" smtClean="0">
                <a:sym typeface="Gill Sans"/>
              </a:rPr>
              <a:t>Second level</a:t>
            </a:r>
          </a:p>
          <a:p>
            <a:pPr lvl="2"/>
            <a:r>
              <a:rPr lang="en-US" altLang="pl-PL" smtClean="0">
                <a:sym typeface="Gill Sans"/>
              </a:rPr>
              <a:t>Third level</a:t>
            </a:r>
          </a:p>
          <a:p>
            <a:pPr lvl="3"/>
            <a:r>
              <a:rPr lang="en-US" altLang="pl-PL" smtClean="0">
                <a:sym typeface="Gill Sans"/>
              </a:rPr>
              <a:t>Fourth level</a:t>
            </a:r>
          </a:p>
          <a:p>
            <a:pPr lvl="4"/>
            <a:r>
              <a:rPr lang="en-US" altLang="pl-PL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ヒラギノ角ゴ ProN W3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/>
          <a:cs typeface="ヒラギノ角ゴ ProN W3" charset="0"/>
          <a:sym typeface="Gill Sans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ヒラギノ角ゴ ProN W3"/>
          <a:cs typeface="+mn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ヒラギノ角ゴ ProN W3"/>
          <a:cs typeface="+mn-cs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ヒラギノ角ゴ ProN W3"/>
          <a:cs typeface="+mn-cs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ヒラギノ角ゴ ProN W3"/>
          <a:cs typeface="+mn-cs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ヒラギノ角ゴ ProN W3"/>
          <a:cs typeface="+mn-cs"/>
          <a:sym typeface="Gill San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-187523"/>
            <a:ext cx="9179719" cy="7045523"/>
          </a:xfrm>
          <a:prstGeom prst="rect">
            <a:avLst/>
          </a:prstGeom>
          <a:solidFill>
            <a:schemeClr val="accent1"/>
          </a:solidFill>
          <a:ln w="508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 eaLnBrk="1" hangingPunct="1"/>
            <a:endParaRPr lang="pl-PL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214282" y="571480"/>
            <a:ext cx="8760023" cy="56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pl-PL" altLang="pl-PL" sz="37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NOWE TECHNIKI GENOMOWE </a:t>
            </a:r>
          </a:p>
          <a:p>
            <a:pPr algn="ctr" eaLnBrk="1" hangingPunct="1"/>
            <a:endParaRPr lang="pl-PL" altLang="pl-PL" sz="2800" b="1" dirty="0" smtClean="0">
              <a:solidFill>
                <a:srgbClr val="FFFFFF"/>
              </a:solidFill>
              <a:latin typeface="Futura Condensed"/>
              <a:sym typeface="Futura Condensed"/>
            </a:endParaRPr>
          </a:p>
          <a:p>
            <a:pPr algn="ctr" eaLnBrk="1" hangingPunct="1"/>
            <a:r>
              <a:rPr lang="pl-PL" altLang="pl-PL" sz="2800" b="1" dirty="0" smtClean="0">
                <a:solidFill>
                  <a:srgbClr val="FFFFFF"/>
                </a:solidFill>
                <a:latin typeface="Futura Condensed"/>
                <a:sym typeface="Futura Condensed"/>
              </a:rPr>
              <a:t>W ŚWIETLE REGULACJI KRAJOWYCH</a:t>
            </a:r>
          </a:p>
          <a:p>
            <a:pPr algn="ctr" eaLnBrk="1" hangingPunct="1"/>
            <a:r>
              <a:rPr lang="pl-PL" altLang="pl-PL" sz="2800" b="1" dirty="0" smtClean="0">
                <a:solidFill>
                  <a:srgbClr val="FFFFFF"/>
                </a:solidFill>
                <a:latin typeface="Futura Condensed"/>
                <a:sym typeface="Futura Condensed"/>
              </a:rPr>
              <a:t>STAN NA DZIEŃ 27 STYCZNIA 2024 R.</a:t>
            </a:r>
          </a:p>
          <a:p>
            <a:pPr algn="ctr" eaLnBrk="1" hangingPunct="1"/>
            <a:endParaRPr lang="pl-PL" altLang="pl-PL" sz="2800" b="1" dirty="0" smtClean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r>
              <a:rPr lang="pl-PL" altLang="pl-PL" sz="3200" b="1" dirty="0" smtClean="0">
                <a:solidFill>
                  <a:srgbClr val="FFFF00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WNIOSEK O ZMIANĘ USTAWY o GMO </a:t>
            </a:r>
            <a:endParaRPr lang="pl-PL" altLang="pl-PL" sz="3200" b="1" dirty="0">
              <a:solidFill>
                <a:srgbClr val="FFFF00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endParaRPr lang="pl-PL" altLang="pl-PL" sz="3700" b="1" dirty="0" smtClean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r>
              <a:rPr lang="pl-PL" altLang="pl-PL" sz="37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Paweł </a:t>
            </a:r>
            <a:r>
              <a:rPr lang="en-US" altLang="pl-PL" sz="37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Połanecki</a:t>
            </a:r>
            <a:endParaRPr lang="en-US" altLang="pl-PL" sz="3700" b="1" dirty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endParaRPr lang="pl-PL" altLang="pl-PL" sz="2400" b="1" dirty="0" smtClean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r>
              <a:rPr lang="pl-PL" altLang="pl-PL" sz="24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Koalicja Polska Wolna od GMO  </a:t>
            </a:r>
          </a:p>
          <a:p>
            <a:pPr algn="ctr" eaLnBrk="1" hangingPunct="1"/>
            <a:r>
              <a:rPr lang="pl-PL" altLang="pl-PL" sz="1600" b="1" dirty="0" smtClean="0">
                <a:solidFill>
                  <a:srgbClr val="FFFFFF"/>
                </a:solidFill>
                <a:latin typeface="Futura Condensed"/>
                <a:ea typeface="Lucida Grande"/>
                <a:cs typeface="Lucida Grande"/>
                <a:sym typeface="Futura Condensed"/>
              </a:rPr>
              <a:t>Konferencja „ NOWE GMO KONIEM TROJAŃSKIM”</a:t>
            </a:r>
          </a:p>
          <a:p>
            <a:pPr algn="ctr" eaLnBrk="1" hangingPunct="1"/>
            <a:r>
              <a:rPr lang="pl-PL" altLang="pl-PL" sz="1600" b="1" dirty="0" smtClean="0">
                <a:solidFill>
                  <a:srgbClr val="FFFFFF"/>
                </a:solidFill>
                <a:latin typeface="Futura Condensed"/>
                <a:ea typeface="Lucida Grande"/>
                <a:cs typeface="Lucida Grande"/>
                <a:sym typeface="Futura Condensed"/>
              </a:rPr>
              <a:t>Warszawa 27 stycznia 2024 r. </a:t>
            </a:r>
            <a:endParaRPr lang="en-US" altLang="pl-PL" sz="1600" b="1" dirty="0">
              <a:solidFill>
                <a:srgbClr val="FFFFFF"/>
              </a:solidFill>
              <a:latin typeface="Futura Condensed"/>
              <a:ea typeface="Lucida Grande"/>
              <a:cs typeface="Lucida Grande"/>
              <a:sym typeface="Futura Condensed"/>
            </a:endParaRPr>
          </a:p>
          <a:p>
            <a:pPr algn="ctr" eaLnBrk="1" hangingPunct="1"/>
            <a:endParaRPr lang="en-US" altLang="pl-PL" sz="3200" b="1" dirty="0">
              <a:solidFill>
                <a:srgbClr val="FFFFFF"/>
              </a:solidFill>
              <a:latin typeface="Futura Condensed"/>
              <a:ea typeface="Lucida Grande"/>
              <a:cs typeface="Lucida Grande"/>
              <a:sym typeface="Futura Condensed"/>
            </a:endParaRPr>
          </a:p>
          <a:p>
            <a:pPr algn="ctr" eaLnBrk="1" hangingPunct="1"/>
            <a:endParaRPr lang="en-US" altLang="pl-PL" sz="4200" b="1" dirty="0">
              <a:solidFill>
                <a:srgbClr val="FFF29B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715436" cy="50006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ALARM! Zmiana polityki </a:t>
            </a:r>
            <a:r>
              <a:rPr lang="pl-PL" b="1" dirty="0" err="1" smtClean="0">
                <a:solidFill>
                  <a:srgbClr val="C00000"/>
                </a:solidFill>
              </a:rPr>
              <a:t>UE</a:t>
            </a:r>
            <a:r>
              <a:rPr lang="pl-PL" b="1" dirty="0" smtClean="0">
                <a:solidFill>
                  <a:srgbClr val="C00000"/>
                </a:solidFill>
              </a:rPr>
              <a:t> wobec </a:t>
            </a:r>
            <a:r>
              <a:rPr lang="pl-PL" b="1" dirty="0" err="1">
                <a:solidFill>
                  <a:srgbClr val="C00000"/>
                </a:solidFill>
              </a:rPr>
              <a:t>N</a:t>
            </a:r>
            <a:r>
              <a:rPr lang="pl-PL" b="1" dirty="0" err="1" smtClean="0">
                <a:solidFill>
                  <a:srgbClr val="C00000"/>
                </a:solidFill>
              </a:rPr>
              <a:t>GT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8001056" cy="449581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W dniu 5 lipca 2023 r. Komisja Europejska opublikowała propozycję ustawodawczą w sprawie regulacji roślin modyfikowanych genetycznie przy użyciu nowych technik genomowych (</a:t>
            </a:r>
            <a:r>
              <a:rPr lang="pl-PL" sz="2000" dirty="0" err="1" smtClean="0">
                <a:solidFill>
                  <a:schemeClr val="tx1"/>
                </a:solidFill>
              </a:rPr>
              <a:t>NGT</a:t>
            </a:r>
            <a:r>
              <a:rPr lang="pl-PL" sz="2000" dirty="0" smtClean="0">
                <a:solidFill>
                  <a:schemeClr val="tx1"/>
                </a:solidFill>
              </a:rPr>
              <a:t>). "Propozycja dzieli nowe rośliny modyfikowane genetycznie na dwie kategorie i poddaje ich wykorzystanie i marketing dwóm różnym procedurom. Pierwsza kategoria roślin byłaby całkowicie zwolniona z obecnej regulacji GMO. Wprowadzenie tych roślin do środowiska nie byłoby zgodnie z propozycją poprzedzone żadną oceną ryzyka i można by je wprowadzać na rynek bez oznakowania ani monitorowania. Wprowadziłaby również wiele uproszczeń w przypadku zezwoleń na uprawę roślin drugiej kategorii, takich jak wymaganie znacznie mniejszej ilości danych i oceny wpływu do zezwolenia na uprawę tych roślin, niż miało to miejsce w przypadku poprzednich GMO. Ponadto w przypadku niektórych upraw nie byłoby wymagane monitorowanie, aby w przyszłości nie trzeba było sprawdzać, czy produkt ma jakieś szkodliwe </a:t>
            </a:r>
            <a:r>
              <a:rPr lang="pl-PL" sz="2000" dirty="0" smtClean="0">
                <a:solidFill>
                  <a:srgbClr val="002060"/>
                </a:solidFill>
              </a:rPr>
              <a:t>skutki. </a:t>
            </a:r>
            <a:r>
              <a:rPr lang="pl-PL" sz="2000" b="1" dirty="0" smtClean="0">
                <a:solidFill>
                  <a:srgbClr val="FF0000"/>
                </a:solidFill>
              </a:rPr>
              <a:t>Ważne jest, że propozycja nie pozwala państwom członkowskim decydować samodzielnie, czy chcą czy nie uprawiać roślin wyprodukowanych przy użyciu tych nowych technik modyfikacji genetycznej na swoim terytorium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Nasze żądania :</a:t>
            </a:r>
          </a:p>
          <a:p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1. </a:t>
            </a:r>
            <a:r>
              <a:rPr lang="pl-PL" dirty="0"/>
              <a:t>Dotychczasowe przepisy dotyczące ograniczeń użycia GMO  w rolnictwie i żywności muszą być stosowane do wszystkich </a:t>
            </a:r>
            <a:r>
              <a:rPr lang="pl-PL" dirty="0" err="1"/>
              <a:t>NGT</a:t>
            </a:r>
            <a:r>
              <a:rPr lang="pl-PL" dirty="0"/>
              <a:t> i produktów </a:t>
            </a:r>
            <a:r>
              <a:rPr lang="pl-PL" dirty="0" err="1"/>
              <a:t>NGT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Nasze żądania c.d. :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2.  </a:t>
            </a:r>
            <a:r>
              <a:rPr lang="pl-PL" dirty="0"/>
              <a:t>W stosunku do produktów </a:t>
            </a:r>
            <a:r>
              <a:rPr lang="pl-PL" dirty="0" err="1"/>
              <a:t>NGT</a:t>
            </a:r>
            <a:r>
              <a:rPr lang="pl-PL" dirty="0"/>
              <a:t> winien być wprowadzony obowiązek stosowania odpowiednich metod i procedur pozwalających na ich wykrywanie,  analizę ilościową i monitorowanie na każdym etapie produkcji i </a:t>
            </a:r>
            <a:r>
              <a:rPr lang="pl-PL" dirty="0" err="1"/>
              <a:t>dystrytbucji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Nasze żądania c.d.  :</a:t>
            </a:r>
          </a:p>
          <a:p>
            <a:endParaRPr lang="pl-PL" dirty="0"/>
          </a:p>
          <a:p>
            <a:pPr>
              <a:buNone/>
            </a:pPr>
            <a:r>
              <a:rPr lang="pl-PL" dirty="0" smtClean="0"/>
              <a:t>3. </a:t>
            </a:r>
            <a:r>
              <a:rPr lang="pl-PL" dirty="0"/>
              <a:t>Żaden proces produkcyjny stosujący </a:t>
            </a:r>
            <a:r>
              <a:rPr lang="pl-PL" dirty="0" err="1"/>
              <a:t>NGT</a:t>
            </a:r>
            <a:r>
              <a:rPr lang="pl-PL" dirty="0"/>
              <a:t> i żaden produkt </a:t>
            </a:r>
            <a:r>
              <a:rPr lang="pl-PL" dirty="0" err="1"/>
              <a:t>NGT</a:t>
            </a:r>
            <a:r>
              <a:rPr lang="pl-PL" dirty="0"/>
              <a:t>, lub wytworzony przy użyciu </a:t>
            </a:r>
            <a:r>
              <a:rPr lang="pl-PL" dirty="0" err="1"/>
              <a:t>NGT</a:t>
            </a:r>
            <a:r>
              <a:rPr lang="pl-PL" dirty="0"/>
              <a:t>  nie może być wyłączony spod stosowania przepisów dotyczących GMO.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Nasze żądania c.d. :</a:t>
            </a:r>
          </a:p>
          <a:p>
            <a:endParaRPr lang="pl-PL" dirty="0"/>
          </a:p>
          <a:p>
            <a:pPr>
              <a:buNone/>
            </a:pPr>
            <a:r>
              <a:rPr lang="pl-PL" dirty="0" smtClean="0"/>
              <a:t>4. Państwa </a:t>
            </a:r>
            <a:r>
              <a:rPr lang="pl-PL" dirty="0"/>
              <a:t>członkowskie </a:t>
            </a:r>
            <a:r>
              <a:rPr lang="pl-PL" dirty="0" err="1"/>
              <a:t>UE</a:t>
            </a:r>
            <a:r>
              <a:rPr lang="pl-PL" dirty="0"/>
              <a:t> muszą mieć prawo zakazu stosowania jakiegokolwiek produktu </a:t>
            </a:r>
            <a:r>
              <a:rPr lang="pl-PL" dirty="0" err="1"/>
              <a:t>NGT</a:t>
            </a:r>
            <a:r>
              <a:rPr lang="pl-PL" dirty="0"/>
              <a:t>, bez uprzedniej zgody organów Unii Europejskiej.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Jak to osiągnąć ?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70C0"/>
                </a:solidFill>
              </a:rPr>
              <a:t>Poprzez dokonanie </a:t>
            </a:r>
            <a:r>
              <a:rPr lang="pl-PL" b="1" dirty="0">
                <a:solidFill>
                  <a:srgbClr val="0070C0"/>
                </a:solidFill>
              </a:rPr>
              <a:t>aktualizacji przepisów ustawy dotyczącej organizmów genetycznie modyfikowanych, zgodnie z naszym </a:t>
            </a:r>
            <a:r>
              <a:rPr lang="pl-PL" b="1" dirty="0" smtClean="0">
                <a:solidFill>
                  <a:srgbClr val="0070C0"/>
                </a:solidFill>
              </a:rPr>
              <a:t>wnioskiem przedstawionym powyżej.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70C0"/>
                </a:solidFill>
              </a:rPr>
              <a:t>Zachęcamy </a:t>
            </a:r>
            <a:r>
              <a:rPr lang="pl-PL" b="1" dirty="0">
                <a:solidFill>
                  <a:srgbClr val="0070C0"/>
                </a:solidFill>
              </a:rPr>
              <a:t>Państwa do zaakceptowania tego wniosku oraz skłonienia Prezydenta Andrzeja Dudy do podjęcia natychmiastowych działań w Parlamencie w tej sprawi</a:t>
            </a:r>
            <a:r>
              <a:rPr lang="pl-PL" b="1" dirty="0"/>
              <a:t>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Proponowana treść zmian ustawy: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7"/>
            <a:ext cx="8143932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Podsumowanie : 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Władze RP dysponują środkami prawnymi aby zablokować inicjatywę „wyłączenia” </a:t>
            </a:r>
            <a:r>
              <a:rPr lang="pl-PL" dirty="0" err="1" smtClean="0"/>
              <a:t>NTG</a:t>
            </a:r>
            <a:r>
              <a:rPr lang="pl-PL" dirty="0" smtClean="0"/>
              <a:t> spośród GMO regulowanych według Dyrektywy 2001/18 </a:t>
            </a:r>
            <a:r>
              <a:rPr lang="pl-PL" dirty="0" err="1" smtClean="0"/>
              <a:t>UE</a:t>
            </a:r>
            <a:r>
              <a:rPr lang="pl-PL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Władze RP mają możliwość zastosowania w stosunku do </a:t>
            </a:r>
            <a:r>
              <a:rPr lang="pl-PL" dirty="0" err="1" smtClean="0"/>
              <a:t>NGT</a:t>
            </a:r>
            <a:r>
              <a:rPr lang="pl-PL" dirty="0" smtClean="0"/>
              <a:t> kwalifikacji prawnej, która umożliwi traktowanie tych produktów jako GMO w rozumieniu ustawy z 22 czerwca 2001 r.  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 </a:t>
            </a:r>
          </a:p>
          <a:p>
            <a:pPr marL="514350" indent="-514350" algn="ctr">
              <a:buNone/>
            </a:pPr>
            <a:r>
              <a:rPr lang="pl-PL" sz="6000" b="1" dirty="0" smtClean="0">
                <a:solidFill>
                  <a:srgbClr val="C00000"/>
                </a:solidFill>
              </a:rPr>
              <a:t>APELUJEMY O SZEROKIE POPARCIE SPOŁECZNE NASZEJ INICJATYWY </a:t>
            </a:r>
            <a:endParaRPr lang="pl-PL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-187523"/>
            <a:ext cx="9179719" cy="7045523"/>
          </a:xfrm>
          <a:prstGeom prst="rect">
            <a:avLst/>
          </a:prstGeom>
          <a:solidFill>
            <a:schemeClr val="accent1"/>
          </a:solidFill>
          <a:ln w="508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 eaLnBrk="1" hangingPunct="1"/>
            <a:endParaRPr lang="pl-PL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214282" y="714356"/>
            <a:ext cx="8760023" cy="55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endParaRPr lang="pl-PL" altLang="pl-PL" sz="3700" b="1" dirty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endParaRPr lang="pl-PL" altLang="pl-PL" sz="3700" b="1" dirty="0" smtClean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endParaRPr lang="pl-PL" altLang="pl-PL" sz="3700" b="1" dirty="0" smtClean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endParaRPr lang="pl-PL" altLang="pl-PL" sz="3700" b="1" dirty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r>
              <a:rPr lang="pl-PL" altLang="pl-PL" sz="37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Paweł </a:t>
            </a:r>
            <a:r>
              <a:rPr lang="en-US" altLang="pl-PL" sz="37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Połanecki</a:t>
            </a:r>
            <a:endParaRPr lang="en-US" altLang="pl-PL" sz="3700" b="1" dirty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endParaRPr lang="pl-PL" altLang="pl-PL" sz="2400" b="1" dirty="0" smtClean="0">
              <a:solidFill>
                <a:srgbClr val="FFFFFF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algn="ctr" eaLnBrk="1" hangingPunct="1"/>
            <a:r>
              <a:rPr lang="pl-PL" altLang="pl-PL" sz="2400" b="1" dirty="0" smtClean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rPr>
              <a:t>Koalicja Polska Wolna od GMO  </a:t>
            </a:r>
            <a:endParaRPr lang="en-US" altLang="pl-PL" sz="3200" b="1" dirty="0">
              <a:solidFill>
                <a:srgbClr val="FFFFFF"/>
              </a:solidFill>
              <a:latin typeface="Futura Condensed"/>
              <a:ea typeface="Lucida Grande"/>
              <a:cs typeface="Lucida Grande"/>
              <a:sym typeface="Futura Condensed"/>
            </a:endParaRPr>
          </a:p>
          <a:p>
            <a:pPr algn="ctr" eaLnBrk="1" hangingPunct="1"/>
            <a:endParaRPr lang="en-US" altLang="pl-PL" sz="3200" b="1" dirty="0">
              <a:solidFill>
                <a:srgbClr val="FFFFFF"/>
              </a:solidFill>
              <a:latin typeface="Futura Condensed"/>
              <a:ea typeface="Lucida Grande"/>
              <a:cs typeface="Lucida Grande"/>
              <a:sym typeface="Futura Condensed"/>
            </a:endParaRPr>
          </a:p>
          <a:p>
            <a:pPr algn="ctr" eaLnBrk="1" hangingPunct="1"/>
            <a:endParaRPr lang="en-US" altLang="pl-PL" sz="4200" b="1" dirty="0">
              <a:solidFill>
                <a:srgbClr val="FFF29B"/>
              </a:solidFill>
              <a:latin typeface="Futura Condensed"/>
              <a:ea typeface="Futura Condensed"/>
              <a:cs typeface="Futura Condensed"/>
              <a:sym typeface="Futura Condensed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1214422"/>
            <a:ext cx="7358063" cy="1643074"/>
          </a:xfrm>
        </p:spPr>
        <p:txBody>
          <a:bodyPr/>
          <a:lstStyle/>
          <a:p>
            <a:pPr eaLnBrk="1" hangingPunct="1"/>
            <a:r>
              <a:rPr lang="pl-PL" altLang="pl-PL" sz="7200" dirty="0" smtClean="0">
                <a:solidFill>
                  <a:srgbClr val="FFFF00"/>
                </a:solidFill>
                <a:latin typeface="Script MT Bold" pitchFamily="66" charset="0"/>
              </a:rPr>
              <a:t>Dziękuję za uwagę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000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83582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8213" y="1600200"/>
            <a:ext cx="32275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z </a:t>
            </a:r>
            <a:r>
              <a:rPr lang="pl-PL" dirty="0" err="1" smtClean="0"/>
              <a:t>ukrainy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31824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79155"/>
            <a:ext cx="8229600" cy="29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119982" cy="42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000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76438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Co to znaczy :   „ prawodawstwo unijne w zakresie zamierzonego uwolnienia GMO do środowiska”  w rozumieniu Ramowego Stanowiska Rządu RP w sprawie GMO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/>
              <a:t>Dyrektywa 2001/18/ </a:t>
            </a:r>
            <a:r>
              <a:rPr lang="pl-PL" b="1" dirty="0" err="1" smtClean="0"/>
              <a:t>UE</a:t>
            </a:r>
            <a:r>
              <a:rPr lang="pl-PL" b="1" dirty="0" smtClean="0"/>
              <a:t> </a:t>
            </a:r>
          </a:p>
          <a:p>
            <a:r>
              <a:rPr lang="pl-PL" dirty="0"/>
              <a:t>Dyrektywa 2001/18/</a:t>
            </a:r>
            <a:r>
              <a:rPr lang="pl-PL" dirty="0" err="1"/>
              <a:t>UE</a:t>
            </a:r>
            <a:r>
              <a:rPr lang="pl-PL" dirty="0"/>
              <a:t> Unii Europejskiej dotycząca </a:t>
            </a:r>
            <a:r>
              <a:rPr lang="pl-PL" dirty="0" smtClean="0"/>
              <a:t>tzw. „zamierzonego wprowadzenia do środowiska”  genetycznie </a:t>
            </a:r>
            <a:r>
              <a:rPr lang="pl-PL" dirty="0"/>
              <a:t>modyfikowanych organizmów (GMO) </a:t>
            </a:r>
            <a:r>
              <a:rPr lang="pl-PL" dirty="0" smtClean="0"/>
              <a:t>wprowadza </a:t>
            </a:r>
            <a:r>
              <a:rPr lang="pl-PL" dirty="0"/>
              <a:t>zbiór przepisów i ograniczeń w celu ochrony środowiska oraz zdrowia ludzi i zwierząt</a:t>
            </a:r>
            <a:r>
              <a:rPr lang="pl-PL" dirty="0" smtClean="0"/>
              <a:t>.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GMO traktowane są jako potencjalne zagrożenie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/>
              <a:t>Dyrektywa 2001/18/ </a:t>
            </a:r>
            <a:r>
              <a:rPr lang="pl-PL" b="1" dirty="0" err="1" smtClean="0"/>
              <a:t>UE</a:t>
            </a:r>
            <a:r>
              <a:rPr lang="pl-PL" b="1" dirty="0" smtClean="0"/>
              <a:t>  c.d. główne założenia :</a:t>
            </a:r>
          </a:p>
          <a:p>
            <a:pPr marL="514350" indent="-514350">
              <a:buNone/>
            </a:pPr>
            <a:r>
              <a:rPr lang="pl-PL" b="1" dirty="0" smtClean="0"/>
              <a:t>2. Ocena </a:t>
            </a:r>
            <a:r>
              <a:rPr lang="pl-PL" b="1" dirty="0"/>
              <a:t>ryzyka:</a:t>
            </a:r>
            <a:r>
              <a:rPr lang="pl-PL" dirty="0"/>
              <a:t> Dyrektywa nakłada obowiązek przeprowadzenia szczegółowej oceny ryzyka związanego z wprowadzeniem GMO do środowiska. Ocena ta obejmuje potencjalne skutki dla zdrowia ludzi i zwierząt oraz wpływ na środowisko.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Co to znaczy :   „ prawodawstwo unijne w zakresie zamierzonego uwolnienia GMO do środowiska”  w rozumieniu Ramowego Stanowiska Rządu RP w sprawie GMO</a:t>
            </a:r>
            <a:br>
              <a:rPr lang="pl-PL" sz="2400" dirty="0" smtClean="0">
                <a:solidFill>
                  <a:srgbClr val="0070C0"/>
                </a:solidFill>
              </a:rPr>
            </a:br>
            <a:endParaRPr lang="pl-PL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Co to znaczy :   „ prawodawstwo unijne w zakresie zamierzonego uwolnienia GMO do środowiska”  w rozumieniu Ramowego Stanowiska Rządu RP w sprawie GMO</a:t>
            </a:r>
            <a:br>
              <a:rPr lang="pl-PL" sz="2400" dirty="0" smtClean="0">
                <a:solidFill>
                  <a:srgbClr val="0070C0"/>
                </a:solidFill>
              </a:rPr>
            </a:b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/>
              <a:t>Dyrektywa 2001/18/ </a:t>
            </a:r>
            <a:r>
              <a:rPr lang="pl-PL" b="1" dirty="0" err="1" smtClean="0"/>
              <a:t>UE</a:t>
            </a:r>
            <a:r>
              <a:rPr lang="pl-PL" b="1" dirty="0" smtClean="0"/>
              <a:t>  c.d. główne założenia :</a:t>
            </a:r>
          </a:p>
          <a:p>
            <a:pPr marL="514350" indent="-514350">
              <a:buNone/>
            </a:pPr>
            <a:r>
              <a:rPr lang="pl-PL" b="1" dirty="0"/>
              <a:t>3</a:t>
            </a:r>
            <a:r>
              <a:rPr lang="pl-PL" dirty="0" smtClean="0"/>
              <a:t>. </a:t>
            </a:r>
            <a:r>
              <a:rPr lang="pl-PL" b="1" dirty="0"/>
              <a:t>Monitorowanie i </a:t>
            </a:r>
            <a:r>
              <a:rPr lang="pl-PL" b="1" dirty="0" smtClean="0"/>
              <a:t>kontrola:</a:t>
            </a:r>
            <a:r>
              <a:rPr lang="pl-PL" dirty="0" smtClean="0"/>
              <a:t> </a:t>
            </a:r>
            <a:r>
              <a:rPr lang="pl-PL" dirty="0"/>
              <a:t>Dyrektywa wprowadza system monitorowania wprowadzonych GMO oraz wprowadza środki kontroli w celu minimalizacji ryzyka i skutków ewentualnych incydentów.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Co to znaczy :   „ prawodawstwo unijne w zakresie zamierzonego uwolnienia GMO do środowiska”  w rozumieniu Ramowego Stanowiska Rządu RP w sprawie GMO</a:t>
            </a:r>
            <a:br>
              <a:rPr lang="pl-PL" sz="2400" dirty="0" smtClean="0">
                <a:solidFill>
                  <a:srgbClr val="0070C0"/>
                </a:solidFill>
              </a:rPr>
            </a:b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/>
              <a:t>Dyrektywa 2001/18/ </a:t>
            </a:r>
            <a:r>
              <a:rPr lang="pl-PL" b="1" dirty="0" err="1" smtClean="0"/>
              <a:t>UE</a:t>
            </a:r>
            <a:r>
              <a:rPr lang="pl-PL" b="1" dirty="0" smtClean="0"/>
              <a:t>  c.d. główne założenia :</a:t>
            </a:r>
          </a:p>
          <a:p>
            <a:pPr marL="514350" indent="-514350">
              <a:buNone/>
            </a:pPr>
            <a:r>
              <a:rPr lang="pl-PL" b="1" dirty="0" smtClean="0"/>
              <a:t>4. </a:t>
            </a:r>
            <a:r>
              <a:rPr lang="pl-PL" b="1" dirty="0"/>
              <a:t>Odpowiedzialność i zasada "zanieczyszczający płaci":</a:t>
            </a:r>
            <a:r>
              <a:rPr lang="pl-PL" dirty="0"/>
              <a:t> Dyrektywa wprowadza zasadę odpowiedzialności producenta za szkody wyrządzone przez GMO oraz zasadę "zanieczyszczający płaci", zgodnie z którą </a:t>
            </a:r>
            <a:r>
              <a:rPr lang="pl-PL" dirty="0" smtClean="0"/>
              <a:t>producent i użytkownik ponosi </a:t>
            </a:r>
            <a:r>
              <a:rPr lang="pl-PL" dirty="0"/>
              <a:t>koszty monitorowania, kontroli i działań naprawczych.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Co to znaczy :   „ prawodawstwo unijne w zakresie zamierzonego uwolnienia GMO do środowiska”  w rozumieniu Ramowego Stanowiska Rządu RP w sprawie GMO</a:t>
            </a:r>
            <a:br>
              <a:rPr lang="pl-PL" sz="2400" dirty="0" smtClean="0">
                <a:solidFill>
                  <a:srgbClr val="0070C0"/>
                </a:solidFill>
              </a:rPr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/>
              <a:t>Dyrektywa 2001/18/ </a:t>
            </a:r>
            <a:r>
              <a:rPr lang="pl-PL" b="1" dirty="0" err="1" smtClean="0"/>
              <a:t>UE</a:t>
            </a:r>
            <a:r>
              <a:rPr lang="pl-PL" b="1" dirty="0" smtClean="0"/>
              <a:t>  c.d. główne założenia :</a:t>
            </a:r>
          </a:p>
          <a:p>
            <a:pPr marL="514350" indent="-514350">
              <a:buNone/>
            </a:pPr>
            <a:r>
              <a:rPr lang="pl-PL" b="1" dirty="0" smtClean="0"/>
              <a:t>5. </a:t>
            </a:r>
            <a:r>
              <a:rPr lang="pl-PL" b="1" dirty="0"/>
              <a:t>Ochrona różnorodności biologicznej:</a:t>
            </a:r>
            <a:r>
              <a:rPr lang="pl-PL" dirty="0"/>
              <a:t> Dyrektywa kładzie nacisk na ochronę różnorodności biologicznej, wymagając, aby wprowadzenie GMO nie </a:t>
            </a:r>
            <a:r>
              <a:rPr lang="pl-PL" dirty="0" smtClean="0"/>
              <a:t>powodował żadnego  </a:t>
            </a:r>
            <a:r>
              <a:rPr lang="pl-PL" dirty="0"/>
              <a:t>negatywnego wpływu na różnorodność biologiczną, w tym na dzikie gatunki roślin i zwierząt.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1"/>
            <a:r>
              <a:rPr lang="pl-PL" b="1" dirty="0" smtClean="0"/>
              <a:t>Dyrektywa 2001/18/ </a:t>
            </a:r>
            <a:r>
              <a:rPr lang="pl-PL" b="1" dirty="0" err="1" smtClean="0"/>
              <a:t>UE</a:t>
            </a:r>
            <a:r>
              <a:rPr lang="pl-PL" b="1" dirty="0" smtClean="0"/>
              <a:t>  c.d. główne założenia :</a:t>
            </a:r>
          </a:p>
          <a:p>
            <a:pPr marL="514350" indent="-514350">
              <a:buNone/>
            </a:pPr>
            <a:r>
              <a:rPr lang="pl-PL" b="1" dirty="0"/>
              <a:t>6</a:t>
            </a:r>
            <a:r>
              <a:rPr lang="pl-PL" b="1" dirty="0" smtClean="0"/>
              <a:t>. </a:t>
            </a:r>
            <a:r>
              <a:rPr lang="pl-PL" b="1" dirty="0"/>
              <a:t>Konsultacje publiczne:</a:t>
            </a:r>
            <a:r>
              <a:rPr lang="pl-PL" dirty="0"/>
              <a:t> Dyrektywa </a:t>
            </a:r>
            <a:r>
              <a:rPr lang="pl-PL" dirty="0" smtClean="0"/>
              <a:t>gwarantuje prawo , a nawet zachęca </a:t>
            </a:r>
            <a:r>
              <a:rPr lang="pl-PL" dirty="0"/>
              <a:t>do przeprowadzania konsultacji publicznych w sprawie planowanego wprowadzenia GMO do środowiska, umożliwiając społeczności lokalnej wyrażenie swojego </a:t>
            </a:r>
            <a:r>
              <a:rPr lang="pl-PL" dirty="0" smtClean="0"/>
              <a:t>zdania </a:t>
            </a:r>
          </a:p>
          <a:p>
            <a:pPr marL="514350" indent="-514350">
              <a:buNone/>
            </a:pPr>
            <a:r>
              <a:rPr lang="pl-PL" dirty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w tym sprzeciwu 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70C0"/>
                </a:solidFill>
              </a:rPr>
              <a:t>Co to znaczy :   „ prawodawstwo unijne w zakresie zamierzonego uwolnienia GMO do środowiska”  w rozumieniu Ramowego Stanowiska Rządu RP w sprawie GMO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E4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862</Words>
  <Application>Microsoft Office PowerPoint</Application>
  <PresentationFormat>Pokaz na ekranie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Motyw pakietu Office</vt:lpstr>
      <vt:lpstr>Title &amp; Subtitle</vt:lpstr>
      <vt:lpstr>Slajd 1</vt:lpstr>
      <vt:lpstr>Slajd 2</vt:lpstr>
      <vt:lpstr>Slajd 3</vt:lpstr>
      <vt:lpstr>Co to znaczy :   „ prawodawstwo unijne w zakresie zamierzonego uwolnienia GMO do środowiska”  w rozumieniu Ramowego Stanowiska Rządu RP w sprawie GMO </vt:lpstr>
      <vt:lpstr>Co to znaczy :   „ prawodawstwo unijne w zakresie zamierzonego uwolnienia GMO do środowiska”  w rozumieniu Ramowego Stanowiska Rządu RP w sprawie GMO </vt:lpstr>
      <vt:lpstr>Co to znaczy :   „ prawodawstwo unijne w zakresie zamierzonego uwolnienia GMO do środowiska”  w rozumieniu Ramowego Stanowiska Rządu RP w sprawie GMO </vt:lpstr>
      <vt:lpstr>Co to znaczy :   „ prawodawstwo unijne w zakresie zamierzonego uwolnienia GMO do środowiska”  w rozumieniu Ramowego Stanowiska Rządu RP w sprawie GMO </vt:lpstr>
      <vt:lpstr>Co to znaczy :   „ prawodawstwo unijne w zakresie zamierzonego uwolnienia GMO do środowiska”  w rozumieniu Ramowego Stanowiska Rządu RP w sprawie GMO </vt:lpstr>
      <vt:lpstr>Co to znaczy :   „ prawodawstwo unijne w zakresie zamierzonego uwolnienia GMO do środowiska”  w rozumieniu Ramowego Stanowiska Rządu RP w sprawie GMO </vt:lpstr>
      <vt:lpstr>ALARM! Zmiana polityki UE wobec NGT </vt:lpstr>
      <vt:lpstr>Slajd 11</vt:lpstr>
      <vt:lpstr>Slajd 12</vt:lpstr>
      <vt:lpstr>Slajd 13</vt:lpstr>
      <vt:lpstr>Slajd 14</vt:lpstr>
      <vt:lpstr>Jak to osiągnąć ?</vt:lpstr>
      <vt:lpstr>Proponowana treść zmian ustawy: </vt:lpstr>
      <vt:lpstr>Podsumowanie : </vt:lpstr>
      <vt:lpstr>Slajd 18</vt:lpstr>
      <vt:lpstr>Dziękuję za uwagę</vt:lpstr>
      <vt:lpstr>Slajd 20</vt:lpstr>
      <vt:lpstr>Kontrola z ukrainy 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27.01.2024</dc:title>
  <dc:creator>Paweł</dc:creator>
  <cp:lastModifiedBy>Paweł</cp:lastModifiedBy>
  <cp:revision>3</cp:revision>
  <dcterms:created xsi:type="dcterms:W3CDTF">2024-01-26T08:26:24Z</dcterms:created>
  <dcterms:modified xsi:type="dcterms:W3CDTF">2024-01-26T19:37:29Z</dcterms:modified>
</cp:coreProperties>
</file>